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 id="2147483684" r:id="rId2"/>
    <p:sldMasterId id="2147483661" r:id="rId3"/>
    <p:sldMasterId id="2147483663" r:id="rId4"/>
    <p:sldMasterId id="2147483665" r:id="rId5"/>
    <p:sldMasterId id="2147483686" r:id="rId6"/>
  </p:sldMasterIdLst>
  <p:notesMasterIdLst>
    <p:notesMasterId r:id="rId22"/>
  </p:notesMasterIdLst>
  <p:handoutMasterIdLst>
    <p:handoutMasterId r:id="rId23"/>
  </p:handoutMasterIdLst>
  <p:sldIdLst>
    <p:sldId id="256" r:id="rId7"/>
    <p:sldId id="261" r:id="rId8"/>
    <p:sldId id="275" r:id="rId9"/>
    <p:sldId id="273" r:id="rId10"/>
    <p:sldId id="263" r:id="rId11"/>
    <p:sldId id="266" r:id="rId12"/>
    <p:sldId id="267" r:id="rId13"/>
    <p:sldId id="268" r:id="rId14"/>
    <p:sldId id="269" r:id="rId15"/>
    <p:sldId id="270" r:id="rId16"/>
    <p:sldId id="271" r:id="rId17"/>
    <p:sldId id="264" r:id="rId18"/>
    <p:sldId id="274" r:id="rId19"/>
    <p:sldId id="272" r:id="rId20"/>
    <p:sldId id="262"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527" userDrawn="1">
          <p15:clr>
            <a:srgbClr val="A4A3A4"/>
          </p15:clr>
        </p15:guide>
        <p15:guide id="3" pos="7673" userDrawn="1">
          <p15:clr>
            <a:srgbClr val="A4A3A4"/>
          </p15:clr>
        </p15:guide>
        <p15:guide id="4" pos="45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3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7"/>
    <p:restoredTop sz="77483"/>
  </p:normalViewPr>
  <p:slideViewPr>
    <p:cSldViewPr snapToGrid="0" snapToObjects="1">
      <p:cViewPr varScale="1">
        <p:scale>
          <a:sx n="125" d="100"/>
          <a:sy n="125" d="100"/>
        </p:scale>
        <p:origin x="1788" y="64"/>
      </p:cViewPr>
      <p:guideLst>
        <p:guide orient="horz" pos="2160"/>
        <p:guide pos="1527"/>
        <p:guide pos="7673"/>
        <p:guide pos="4520"/>
      </p:guideLst>
    </p:cSldViewPr>
  </p:slideViewPr>
  <p:notesTextViewPr>
    <p:cViewPr>
      <p:scale>
        <a:sx n="95" d="100"/>
        <a:sy n="95" d="100"/>
      </p:scale>
      <p:origin x="0" y="0"/>
    </p:cViewPr>
  </p:notesTextViewPr>
  <p:sorterViewPr>
    <p:cViewPr>
      <p:scale>
        <a:sx n="1" d="1"/>
        <a:sy n="1" d="1"/>
      </p:scale>
      <p:origin x="0" y="0"/>
    </p:cViewPr>
  </p:sorterViewPr>
  <p:notesViewPr>
    <p:cSldViewPr snapToGrid="0" snapToObjects="1">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2A35D53-822C-C44E-9754-F81485DC40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1325D831-27B0-4447-8153-22A3CEA9A9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CBB602-263A-E14E-9CE7-856C71FA0682}" type="datetimeFigureOut">
              <a:rPr lang="es-ES" smtClean="0"/>
              <a:t>02/06/2023</a:t>
            </a:fld>
            <a:endParaRPr lang="es-ES"/>
          </a:p>
        </p:txBody>
      </p:sp>
      <p:sp>
        <p:nvSpPr>
          <p:cNvPr id="4" name="Marcador de pie de página 3">
            <a:extLst>
              <a:ext uri="{FF2B5EF4-FFF2-40B4-BE49-F238E27FC236}">
                <a16:creationId xmlns:a16="http://schemas.microsoft.com/office/drawing/2014/main" id="{A7FA5149-480B-C440-8CAB-CBF84654D9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ED39343A-8312-5142-A9D8-A8EC070B60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1D5731-028E-3C46-B864-E81798E82300}" type="slidenum">
              <a:rPr lang="es-ES" smtClean="0"/>
              <a:t>‹Nº›</a:t>
            </a:fld>
            <a:endParaRPr lang="es-ES"/>
          </a:p>
        </p:txBody>
      </p:sp>
    </p:spTree>
    <p:extLst>
      <p:ext uri="{BB962C8B-B14F-4D97-AF65-F5344CB8AC3E}">
        <p14:creationId xmlns:p14="http://schemas.microsoft.com/office/powerpoint/2010/main" val="5725850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9AF97-FB90-0D45-B5C1-E0CE75B00D34}" type="datetimeFigureOut">
              <a:rPr lang="es-ES" smtClean="0"/>
              <a:t>02/06/2023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E4288-3739-E649-A236-466707A14836}" type="slidenum">
              <a:rPr lang="es-ES" smtClean="0"/>
              <a:t>‹Nº›</a:t>
            </a:fld>
            <a:endParaRPr lang="es-ES"/>
          </a:p>
        </p:txBody>
      </p:sp>
    </p:spTree>
    <p:extLst>
      <p:ext uri="{BB962C8B-B14F-4D97-AF65-F5344CB8AC3E}">
        <p14:creationId xmlns:p14="http://schemas.microsoft.com/office/powerpoint/2010/main" val="38322486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13E4288-3739-E649-A236-466707A14836}" type="slidenum">
              <a:rPr lang="es-ES" smtClean="0"/>
              <a:t>1</a:t>
            </a:fld>
            <a:endParaRPr lang="es-ES"/>
          </a:p>
        </p:txBody>
      </p:sp>
    </p:spTree>
    <p:extLst>
      <p:ext uri="{BB962C8B-B14F-4D97-AF65-F5344CB8AC3E}">
        <p14:creationId xmlns:p14="http://schemas.microsoft.com/office/powerpoint/2010/main" val="799827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13E4288-3739-E649-A236-466707A14836}" type="slidenum">
              <a:rPr lang="es-ES" smtClean="0"/>
              <a:t>10</a:t>
            </a:fld>
            <a:endParaRPr lang="es-ES"/>
          </a:p>
        </p:txBody>
      </p:sp>
    </p:spTree>
    <p:extLst>
      <p:ext uri="{BB962C8B-B14F-4D97-AF65-F5344CB8AC3E}">
        <p14:creationId xmlns:p14="http://schemas.microsoft.com/office/powerpoint/2010/main" val="420486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13E4288-3739-E649-A236-466707A14836}" type="slidenum">
              <a:rPr lang="es-ES" smtClean="0"/>
              <a:t>11</a:t>
            </a:fld>
            <a:endParaRPr lang="es-ES"/>
          </a:p>
        </p:txBody>
      </p:sp>
    </p:spTree>
    <p:extLst>
      <p:ext uri="{BB962C8B-B14F-4D97-AF65-F5344CB8AC3E}">
        <p14:creationId xmlns:p14="http://schemas.microsoft.com/office/powerpoint/2010/main" val="3886045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13E4288-3739-E649-A236-466707A14836}" type="slidenum">
              <a:rPr lang="es-ES" smtClean="0"/>
              <a:t>12</a:t>
            </a:fld>
            <a:endParaRPr lang="es-ES"/>
          </a:p>
        </p:txBody>
      </p:sp>
    </p:spTree>
    <p:extLst>
      <p:ext uri="{BB962C8B-B14F-4D97-AF65-F5344CB8AC3E}">
        <p14:creationId xmlns:p14="http://schemas.microsoft.com/office/powerpoint/2010/main" val="3433476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13E4288-3739-E649-A236-466707A14836}" type="slidenum">
              <a:rPr lang="es-ES" smtClean="0"/>
              <a:t>13</a:t>
            </a:fld>
            <a:endParaRPr lang="es-ES"/>
          </a:p>
        </p:txBody>
      </p:sp>
    </p:spTree>
    <p:extLst>
      <p:ext uri="{BB962C8B-B14F-4D97-AF65-F5344CB8AC3E}">
        <p14:creationId xmlns:p14="http://schemas.microsoft.com/office/powerpoint/2010/main" val="1177911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13E4288-3739-E649-A236-466707A14836}" type="slidenum">
              <a:rPr lang="es-ES" smtClean="0"/>
              <a:t>14</a:t>
            </a:fld>
            <a:endParaRPr lang="es-ES"/>
          </a:p>
        </p:txBody>
      </p:sp>
    </p:spTree>
    <p:extLst>
      <p:ext uri="{BB962C8B-B14F-4D97-AF65-F5344CB8AC3E}">
        <p14:creationId xmlns:p14="http://schemas.microsoft.com/office/powerpoint/2010/main" val="3862218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613E4288-3739-E649-A236-466707A14836}" type="slidenum">
              <a:rPr lang="es-ES" smtClean="0"/>
              <a:t>15</a:t>
            </a:fld>
            <a:endParaRPr lang="es-ES"/>
          </a:p>
        </p:txBody>
      </p:sp>
    </p:spTree>
    <p:extLst>
      <p:ext uri="{BB962C8B-B14F-4D97-AF65-F5344CB8AC3E}">
        <p14:creationId xmlns:p14="http://schemas.microsoft.com/office/powerpoint/2010/main" val="155556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613E4288-3739-E649-A236-466707A14836}" type="slidenum">
              <a:rPr lang="es-ES" smtClean="0"/>
              <a:t>2</a:t>
            </a:fld>
            <a:endParaRPr lang="es-ES"/>
          </a:p>
        </p:txBody>
      </p:sp>
    </p:spTree>
    <p:extLst>
      <p:ext uri="{BB962C8B-B14F-4D97-AF65-F5344CB8AC3E}">
        <p14:creationId xmlns:p14="http://schemas.microsoft.com/office/powerpoint/2010/main" val="3804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613E4288-3739-E649-A236-466707A14836}" type="slidenum">
              <a:rPr lang="es-ES" smtClean="0"/>
              <a:t>3</a:t>
            </a:fld>
            <a:endParaRPr lang="es-ES"/>
          </a:p>
        </p:txBody>
      </p:sp>
    </p:spTree>
    <p:extLst>
      <p:ext uri="{BB962C8B-B14F-4D97-AF65-F5344CB8AC3E}">
        <p14:creationId xmlns:p14="http://schemas.microsoft.com/office/powerpoint/2010/main" val="591423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613E4288-3739-E649-A236-466707A14836}" type="slidenum">
              <a:rPr lang="es-ES" smtClean="0"/>
              <a:t>4</a:t>
            </a:fld>
            <a:endParaRPr lang="es-ES"/>
          </a:p>
        </p:txBody>
      </p:sp>
    </p:spTree>
    <p:extLst>
      <p:ext uri="{BB962C8B-B14F-4D97-AF65-F5344CB8AC3E}">
        <p14:creationId xmlns:p14="http://schemas.microsoft.com/office/powerpoint/2010/main" val="2106361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13E4288-3739-E649-A236-466707A14836}" type="slidenum">
              <a:rPr lang="es-ES" smtClean="0"/>
              <a:t>5</a:t>
            </a:fld>
            <a:endParaRPr lang="es-ES"/>
          </a:p>
        </p:txBody>
      </p:sp>
    </p:spTree>
    <p:extLst>
      <p:ext uri="{BB962C8B-B14F-4D97-AF65-F5344CB8AC3E}">
        <p14:creationId xmlns:p14="http://schemas.microsoft.com/office/powerpoint/2010/main" val="3927934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13E4288-3739-E649-A236-466707A14836}" type="slidenum">
              <a:rPr lang="es-ES" smtClean="0"/>
              <a:t>6</a:t>
            </a:fld>
            <a:endParaRPr lang="es-ES"/>
          </a:p>
        </p:txBody>
      </p:sp>
    </p:spTree>
    <p:extLst>
      <p:ext uri="{BB962C8B-B14F-4D97-AF65-F5344CB8AC3E}">
        <p14:creationId xmlns:p14="http://schemas.microsoft.com/office/powerpoint/2010/main" val="1793322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13E4288-3739-E649-A236-466707A14836}" type="slidenum">
              <a:rPr lang="es-ES" smtClean="0"/>
              <a:t>7</a:t>
            </a:fld>
            <a:endParaRPr lang="es-ES"/>
          </a:p>
        </p:txBody>
      </p:sp>
    </p:spTree>
    <p:extLst>
      <p:ext uri="{BB962C8B-B14F-4D97-AF65-F5344CB8AC3E}">
        <p14:creationId xmlns:p14="http://schemas.microsoft.com/office/powerpoint/2010/main" val="1914710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13E4288-3739-E649-A236-466707A14836}" type="slidenum">
              <a:rPr lang="es-ES" smtClean="0"/>
              <a:t>8</a:t>
            </a:fld>
            <a:endParaRPr lang="es-ES"/>
          </a:p>
        </p:txBody>
      </p:sp>
    </p:spTree>
    <p:extLst>
      <p:ext uri="{BB962C8B-B14F-4D97-AF65-F5344CB8AC3E}">
        <p14:creationId xmlns:p14="http://schemas.microsoft.com/office/powerpoint/2010/main" val="1163697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13E4288-3739-E649-A236-466707A14836}" type="slidenum">
              <a:rPr lang="es-ES" smtClean="0"/>
              <a:t>9</a:t>
            </a:fld>
            <a:endParaRPr lang="es-ES"/>
          </a:p>
        </p:txBody>
      </p:sp>
    </p:spTree>
    <p:extLst>
      <p:ext uri="{BB962C8B-B14F-4D97-AF65-F5344CB8AC3E}">
        <p14:creationId xmlns:p14="http://schemas.microsoft.com/office/powerpoint/2010/main" val="2831087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título 20">
            <a:extLst>
              <a:ext uri="{FF2B5EF4-FFF2-40B4-BE49-F238E27FC236}">
                <a16:creationId xmlns:a16="http://schemas.microsoft.com/office/drawing/2014/main" id="{5BB0F8A3-9264-8745-BD61-E19831AD1693}"/>
              </a:ext>
            </a:extLst>
          </p:cNvPr>
          <p:cNvSpPr>
            <a:spLocks noGrp="1"/>
          </p:cNvSpPr>
          <p:nvPr>
            <p:ph type="title"/>
          </p:nvPr>
        </p:nvSpPr>
        <p:spPr>
          <a:xfrm>
            <a:off x="3124200" y="1806574"/>
            <a:ext cx="6781800" cy="15059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a:r>
              <a:rPr lang="es-ES" dirty="0"/>
              <a:t>Haga clic para modificar el estilo de título del patrón</a:t>
            </a:r>
          </a:p>
        </p:txBody>
      </p:sp>
      <p:sp>
        <p:nvSpPr>
          <p:cNvPr id="10" name="Subtítulo 2">
            <a:extLst>
              <a:ext uri="{FF2B5EF4-FFF2-40B4-BE49-F238E27FC236}">
                <a16:creationId xmlns:a16="http://schemas.microsoft.com/office/drawing/2014/main" id="{635FB30E-F648-BB4B-AF16-C23AFA44AD83}"/>
              </a:ext>
            </a:extLst>
          </p:cNvPr>
          <p:cNvSpPr>
            <a:spLocks noGrp="1"/>
          </p:cNvSpPr>
          <p:nvPr>
            <p:ph type="subTitle" idx="1"/>
          </p:nvPr>
        </p:nvSpPr>
        <p:spPr>
          <a:xfrm>
            <a:off x="3200400" y="3733800"/>
            <a:ext cx="6705600" cy="129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s-ES_tradnl" sz="3000">
                <a:latin typeface="Helvetica" pitchFamily="2" charset="0"/>
              </a:defRPr>
            </a:lvl1pPr>
          </a:lstStyle>
          <a:p>
            <a:pPr lvl="0"/>
            <a:r>
              <a:rPr lang="es-ES"/>
              <a:t>Haga clic para modificar el estilo de subtítulo del patrón</a:t>
            </a:r>
            <a:endParaRPr lang="es-ES_tradnl"/>
          </a:p>
        </p:txBody>
      </p:sp>
      <p:sp>
        <p:nvSpPr>
          <p:cNvPr id="12" name="Marcador de contenido 2">
            <a:extLst>
              <a:ext uri="{FF2B5EF4-FFF2-40B4-BE49-F238E27FC236}">
                <a16:creationId xmlns:a16="http://schemas.microsoft.com/office/drawing/2014/main" id="{B03B6120-93EC-B248-97D4-7CD5107D3AB1}"/>
              </a:ext>
            </a:extLst>
          </p:cNvPr>
          <p:cNvSpPr>
            <a:spLocks noGrp="1"/>
          </p:cNvSpPr>
          <p:nvPr>
            <p:ph sz="half" idx="10"/>
          </p:nvPr>
        </p:nvSpPr>
        <p:spPr>
          <a:xfrm>
            <a:off x="3276600" y="5578416"/>
            <a:ext cx="6629400" cy="109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None/>
              <a:defRPr lang="es-ES_tradnl" sz="1800" dirty="0">
                <a:solidFill>
                  <a:schemeClr val="bg1"/>
                </a:solidFill>
                <a:latin typeface="Helvetica" pitchFamily="2" charset="0"/>
              </a:defRPr>
            </a:lvl1pPr>
          </a:lstStyle>
          <a:p>
            <a:pPr marL="57150" lvl="0" indent="-285750">
              <a:spcBef>
                <a:spcPct val="20000"/>
              </a:spcBef>
            </a:pPr>
            <a:r>
              <a:rPr lang="es-ES" dirty="0"/>
              <a:t>Editar los estilos de texto del patrón</a:t>
            </a:r>
            <a:endParaRPr lang="es-ES_tradnl" dirty="0"/>
          </a:p>
        </p:txBody>
      </p:sp>
    </p:spTree>
    <p:extLst>
      <p:ext uri="{BB962C8B-B14F-4D97-AF65-F5344CB8AC3E}">
        <p14:creationId xmlns:p14="http://schemas.microsoft.com/office/powerpoint/2010/main" val="388021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C7A346-1431-F14E-A711-3B213D8115F0}"/>
              </a:ext>
            </a:extLst>
          </p:cNvPr>
          <p:cNvSpPr>
            <a:spLocks noGrp="1"/>
          </p:cNvSpPr>
          <p:nvPr>
            <p:ph type="title"/>
          </p:nvPr>
        </p:nvSpPr>
        <p:spPr>
          <a:xfrm>
            <a:off x="2658792" y="252585"/>
            <a:ext cx="8400505" cy="464867"/>
          </a:xfrm>
          <a:prstGeom prst="rect">
            <a:avLst/>
          </a:prstGeom>
        </p:spPr>
        <p:txBody>
          <a:bodyPr anchor="ctr"/>
          <a:lstStyle>
            <a:lvl1pPr algn="r">
              <a:defRPr sz="2400" b="0" i="0">
                <a:latin typeface="Helvetica Light" panose="020B0403020202020204" pitchFamily="34" charset="0"/>
                <a:cs typeface="Arial" panose="020B0604020202020204" pitchFamily="34" charset="0"/>
              </a:defRPr>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84711B90-BE13-9F48-9D84-7B86014EF028}"/>
              </a:ext>
            </a:extLst>
          </p:cNvPr>
          <p:cNvSpPr>
            <a:spLocks noGrp="1"/>
          </p:cNvSpPr>
          <p:nvPr>
            <p:ph idx="1" hasCustomPrompt="1"/>
          </p:nvPr>
        </p:nvSpPr>
        <p:spPr>
          <a:xfrm>
            <a:off x="2658791" y="987425"/>
            <a:ext cx="9073133" cy="5223594"/>
          </a:xfrm>
          <a:prstGeom prst="rect">
            <a:avLst/>
          </a:prstGeom>
        </p:spPr>
        <p:txBody>
          <a:bodyPr/>
          <a:lstStyle>
            <a:lvl1pPr marL="0" indent="0">
              <a:buNone/>
              <a:defRPr sz="1400">
                <a:latin typeface="Helvetica" pitchFamily="2"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dirty="0"/>
              <a:t>Editar los estilos de texto del patrón
Segundo nivel
Tercer nivel
Cuarto nivel
Quinto nivel</a:t>
            </a:r>
            <a:endParaRPr lang="es-ES_tradnl" dirty="0"/>
          </a:p>
        </p:txBody>
      </p:sp>
      <p:sp>
        <p:nvSpPr>
          <p:cNvPr id="4" name="Marcador de pie de página 3">
            <a:extLst>
              <a:ext uri="{FF2B5EF4-FFF2-40B4-BE49-F238E27FC236}">
                <a16:creationId xmlns:a16="http://schemas.microsoft.com/office/drawing/2014/main" id="{D04B9181-4C4B-B641-8069-9619CFB69CC2}"/>
              </a:ext>
            </a:extLst>
          </p:cNvPr>
          <p:cNvSpPr>
            <a:spLocks noGrp="1"/>
          </p:cNvSpPr>
          <p:nvPr>
            <p:ph type="ftr" sz="quarter" idx="10"/>
          </p:nvPr>
        </p:nvSpPr>
        <p:spPr/>
        <p:txBody>
          <a:bodyPr/>
          <a:lstStyle>
            <a:lvl1pPr>
              <a:defRPr b="0" i="0">
                <a:latin typeface="Helvetica Light" panose="020B0403020202020204" pitchFamily="34" charset="0"/>
              </a:defRPr>
            </a:lvl1pPr>
          </a:lstStyle>
          <a:p>
            <a:r>
              <a:rPr lang="es-ES"/>
              <a:t>Predicción del campo acústico producido en el lanzamiento de cohetes. Requena-Plens et al., 2020.</a:t>
            </a:r>
            <a:endParaRPr lang="es-ES" dirty="0"/>
          </a:p>
        </p:txBody>
      </p:sp>
    </p:spTree>
    <p:extLst>
      <p:ext uri="{BB962C8B-B14F-4D97-AF65-F5344CB8AC3E}">
        <p14:creationId xmlns:p14="http://schemas.microsoft.com/office/powerpoint/2010/main" val="2186794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500ECFC1-7111-BA43-8F9E-3A325382C651}"/>
              </a:ext>
            </a:extLst>
          </p:cNvPr>
          <p:cNvSpPr>
            <a:spLocks noGrp="1"/>
          </p:cNvSpPr>
          <p:nvPr>
            <p:ph type="ftr" sz="quarter" idx="10"/>
          </p:nvPr>
        </p:nvSpPr>
        <p:spPr/>
        <p:txBody>
          <a:bodyPr/>
          <a:lstStyle>
            <a:lvl1pPr>
              <a:defRPr b="0" i="0">
                <a:latin typeface="Helvetica Light" panose="020B0403020202020204" pitchFamily="34" charset="0"/>
              </a:defRPr>
            </a:lvl1pPr>
          </a:lstStyle>
          <a:p>
            <a:r>
              <a:rPr lang="es-ES"/>
              <a:t>Predicción del campo acústico producido en el lanzamiento de cohetes. Requena-Plens et al., 2020.</a:t>
            </a:r>
            <a:endParaRPr lang="es-ES" dirty="0"/>
          </a:p>
        </p:txBody>
      </p:sp>
      <p:sp>
        <p:nvSpPr>
          <p:cNvPr id="5" name="Título 1">
            <a:extLst>
              <a:ext uri="{FF2B5EF4-FFF2-40B4-BE49-F238E27FC236}">
                <a16:creationId xmlns:a16="http://schemas.microsoft.com/office/drawing/2014/main" id="{51F41A9C-6350-9641-908D-58AEBAF9152C}"/>
              </a:ext>
            </a:extLst>
          </p:cNvPr>
          <p:cNvSpPr>
            <a:spLocks noGrp="1"/>
          </p:cNvSpPr>
          <p:nvPr>
            <p:ph type="title"/>
          </p:nvPr>
        </p:nvSpPr>
        <p:spPr>
          <a:xfrm>
            <a:off x="2658792" y="252585"/>
            <a:ext cx="8400505" cy="464867"/>
          </a:xfrm>
          <a:prstGeom prst="rect">
            <a:avLst/>
          </a:prstGeom>
        </p:spPr>
        <p:txBody>
          <a:bodyPr anchor="ctr"/>
          <a:lstStyle>
            <a:lvl1pPr algn="r">
              <a:defRPr sz="2400" b="0" i="0">
                <a:latin typeface="Helvetica Light" panose="020B0403020202020204" pitchFamily="34" charset="0"/>
                <a:cs typeface="Arial" panose="020B0604020202020204" pitchFamily="34" charset="0"/>
              </a:defRPr>
            </a:lvl1pPr>
          </a:lstStyle>
          <a:p>
            <a:r>
              <a:rPr lang="es-ES" dirty="0"/>
              <a:t>Haga clic para modificar el estilo de título del patrón</a:t>
            </a:r>
          </a:p>
        </p:txBody>
      </p:sp>
      <p:sp>
        <p:nvSpPr>
          <p:cNvPr id="6" name="Marcador de contenido 2">
            <a:extLst>
              <a:ext uri="{FF2B5EF4-FFF2-40B4-BE49-F238E27FC236}">
                <a16:creationId xmlns:a16="http://schemas.microsoft.com/office/drawing/2014/main" id="{5AC9C0B0-8CAC-FB45-B578-553BD0238A5F}"/>
              </a:ext>
            </a:extLst>
          </p:cNvPr>
          <p:cNvSpPr>
            <a:spLocks noGrp="1"/>
          </p:cNvSpPr>
          <p:nvPr>
            <p:ph idx="1" hasCustomPrompt="1"/>
          </p:nvPr>
        </p:nvSpPr>
        <p:spPr>
          <a:xfrm>
            <a:off x="2658791" y="987425"/>
            <a:ext cx="9073133" cy="5223594"/>
          </a:xfrm>
          <a:prstGeom prst="rect">
            <a:avLst/>
          </a:prstGeom>
        </p:spPr>
        <p:txBody>
          <a:bodyPr/>
          <a:lstStyle>
            <a:lvl1pPr marL="0" indent="0">
              <a:buNone/>
              <a:defRPr sz="1400">
                <a:latin typeface="Helvetica" pitchFamily="2"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dirty="0"/>
              <a:t>Editar los estilos de texto del patrón
Segundo nivel
Tercer nivel
Cuarto nivel
Quinto nivel</a:t>
            </a:r>
            <a:endParaRPr lang="es-ES_tradnl" dirty="0"/>
          </a:p>
        </p:txBody>
      </p:sp>
    </p:spTree>
    <p:extLst>
      <p:ext uri="{BB962C8B-B14F-4D97-AF65-F5344CB8AC3E}">
        <p14:creationId xmlns:p14="http://schemas.microsoft.com/office/powerpoint/2010/main" val="373114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94D78D5F-3DA2-0F4D-91FB-8441A0FD795F}"/>
              </a:ext>
            </a:extLst>
          </p:cNvPr>
          <p:cNvSpPr>
            <a:spLocks noGrp="1"/>
          </p:cNvSpPr>
          <p:nvPr>
            <p:ph type="ftr" sz="quarter" idx="10"/>
          </p:nvPr>
        </p:nvSpPr>
        <p:spPr/>
        <p:txBody>
          <a:bodyPr/>
          <a:lstStyle>
            <a:lvl1pPr>
              <a:defRPr b="0" i="0">
                <a:latin typeface="Helvetica Light" panose="020B0403020202020204" pitchFamily="34" charset="0"/>
              </a:defRPr>
            </a:lvl1pPr>
          </a:lstStyle>
          <a:p>
            <a:r>
              <a:rPr lang="es-ES"/>
              <a:t>Predicción del campo acústico producido en el lanzamiento de cohetes. Requena-Plens et al., 2020.</a:t>
            </a:r>
            <a:endParaRPr lang="es-ES" dirty="0"/>
          </a:p>
        </p:txBody>
      </p:sp>
      <p:sp>
        <p:nvSpPr>
          <p:cNvPr id="5" name="Título 1">
            <a:extLst>
              <a:ext uri="{FF2B5EF4-FFF2-40B4-BE49-F238E27FC236}">
                <a16:creationId xmlns:a16="http://schemas.microsoft.com/office/drawing/2014/main" id="{95D28CF4-0052-9B4D-ADAE-9949953B86C0}"/>
              </a:ext>
            </a:extLst>
          </p:cNvPr>
          <p:cNvSpPr>
            <a:spLocks noGrp="1"/>
          </p:cNvSpPr>
          <p:nvPr>
            <p:ph type="title"/>
          </p:nvPr>
        </p:nvSpPr>
        <p:spPr>
          <a:xfrm>
            <a:off x="2658792" y="252585"/>
            <a:ext cx="8400505" cy="464867"/>
          </a:xfrm>
          <a:prstGeom prst="rect">
            <a:avLst/>
          </a:prstGeom>
        </p:spPr>
        <p:txBody>
          <a:bodyPr anchor="ctr"/>
          <a:lstStyle>
            <a:lvl1pPr algn="r">
              <a:defRPr sz="2400" b="0" i="0">
                <a:latin typeface="Helvetica Light" panose="020B0403020202020204" pitchFamily="34" charset="0"/>
                <a:cs typeface="Arial" panose="020B0604020202020204" pitchFamily="34" charset="0"/>
              </a:defRPr>
            </a:lvl1pPr>
          </a:lstStyle>
          <a:p>
            <a:r>
              <a:rPr lang="es-ES" dirty="0"/>
              <a:t>Haga clic para modificar el estilo de título del patrón</a:t>
            </a:r>
          </a:p>
        </p:txBody>
      </p:sp>
      <p:sp>
        <p:nvSpPr>
          <p:cNvPr id="6" name="Marcador de contenido 2">
            <a:extLst>
              <a:ext uri="{FF2B5EF4-FFF2-40B4-BE49-F238E27FC236}">
                <a16:creationId xmlns:a16="http://schemas.microsoft.com/office/drawing/2014/main" id="{A10D7A63-BF78-CC4B-9984-B54D37DB44AD}"/>
              </a:ext>
            </a:extLst>
          </p:cNvPr>
          <p:cNvSpPr>
            <a:spLocks noGrp="1"/>
          </p:cNvSpPr>
          <p:nvPr>
            <p:ph idx="1" hasCustomPrompt="1"/>
          </p:nvPr>
        </p:nvSpPr>
        <p:spPr>
          <a:xfrm>
            <a:off x="2658791" y="987425"/>
            <a:ext cx="9073133" cy="5223594"/>
          </a:xfrm>
          <a:prstGeom prst="rect">
            <a:avLst/>
          </a:prstGeom>
        </p:spPr>
        <p:txBody>
          <a:bodyPr/>
          <a:lstStyle>
            <a:lvl1pPr marL="0" indent="0">
              <a:buNone/>
              <a:defRPr sz="1400">
                <a:latin typeface="Helvetica" pitchFamily="2"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dirty="0"/>
              <a:t>Editar los estilos de texto del patrón
Segundo nivel
Tercer nivel
Cuarto nivel
Quinto nivel</a:t>
            </a:r>
            <a:endParaRPr lang="es-ES_tradnl" dirty="0"/>
          </a:p>
        </p:txBody>
      </p:sp>
    </p:spTree>
    <p:extLst>
      <p:ext uri="{BB962C8B-B14F-4D97-AF65-F5344CB8AC3E}">
        <p14:creationId xmlns:p14="http://schemas.microsoft.com/office/powerpoint/2010/main" val="339684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3F9F2095-E91E-964C-A82E-AA3551323A90}"/>
              </a:ext>
            </a:extLst>
          </p:cNvPr>
          <p:cNvSpPr>
            <a:spLocks noGrp="1"/>
          </p:cNvSpPr>
          <p:nvPr>
            <p:ph type="ftr" sz="quarter" idx="10"/>
          </p:nvPr>
        </p:nvSpPr>
        <p:spPr/>
        <p:txBody>
          <a:bodyPr/>
          <a:lstStyle>
            <a:lvl1pPr>
              <a:defRPr b="0" i="0">
                <a:latin typeface="Helvetica Light" panose="020B0403020202020204" pitchFamily="34" charset="0"/>
              </a:defRPr>
            </a:lvl1pPr>
          </a:lstStyle>
          <a:p>
            <a:r>
              <a:rPr lang="es-ES"/>
              <a:t>Predicción del campo acústico producido en el lanzamiento de cohetes. Requena-Plens et al., 2020.</a:t>
            </a:r>
            <a:endParaRPr lang="es-ES" dirty="0"/>
          </a:p>
        </p:txBody>
      </p:sp>
      <p:sp>
        <p:nvSpPr>
          <p:cNvPr id="5" name="Título 1">
            <a:extLst>
              <a:ext uri="{FF2B5EF4-FFF2-40B4-BE49-F238E27FC236}">
                <a16:creationId xmlns:a16="http://schemas.microsoft.com/office/drawing/2014/main" id="{48BDEC8B-2B83-424E-81E7-87962ECB4C8C}"/>
              </a:ext>
            </a:extLst>
          </p:cNvPr>
          <p:cNvSpPr>
            <a:spLocks noGrp="1"/>
          </p:cNvSpPr>
          <p:nvPr>
            <p:ph type="title"/>
          </p:nvPr>
        </p:nvSpPr>
        <p:spPr>
          <a:xfrm>
            <a:off x="2658792" y="252585"/>
            <a:ext cx="8400505" cy="464867"/>
          </a:xfrm>
          <a:prstGeom prst="rect">
            <a:avLst/>
          </a:prstGeom>
        </p:spPr>
        <p:txBody>
          <a:bodyPr anchor="ctr"/>
          <a:lstStyle>
            <a:lvl1pPr algn="r">
              <a:defRPr sz="2400" b="0" i="0">
                <a:latin typeface="Helvetica Light" panose="020B0403020202020204" pitchFamily="34" charset="0"/>
                <a:cs typeface="Arial" panose="020B0604020202020204" pitchFamily="34" charset="0"/>
              </a:defRPr>
            </a:lvl1pPr>
          </a:lstStyle>
          <a:p>
            <a:r>
              <a:rPr lang="es-ES" dirty="0"/>
              <a:t>Haga clic para modificar el estilo de título del patrón</a:t>
            </a:r>
          </a:p>
        </p:txBody>
      </p:sp>
      <p:sp>
        <p:nvSpPr>
          <p:cNvPr id="6" name="Marcador de contenido 2">
            <a:extLst>
              <a:ext uri="{FF2B5EF4-FFF2-40B4-BE49-F238E27FC236}">
                <a16:creationId xmlns:a16="http://schemas.microsoft.com/office/drawing/2014/main" id="{A7B5F51D-DFAD-A649-ACBC-D73B38707193}"/>
              </a:ext>
            </a:extLst>
          </p:cNvPr>
          <p:cNvSpPr>
            <a:spLocks noGrp="1"/>
          </p:cNvSpPr>
          <p:nvPr>
            <p:ph idx="1" hasCustomPrompt="1"/>
          </p:nvPr>
        </p:nvSpPr>
        <p:spPr>
          <a:xfrm>
            <a:off x="2658791" y="987425"/>
            <a:ext cx="9073133" cy="5223594"/>
          </a:xfrm>
          <a:prstGeom prst="rect">
            <a:avLst/>
          </a:prstGeom>
        </p:spPr>
        <p:txBody>
          <a:bodyPr/>
          <a:lstStyle>
            <a:lvl1pPr marL="0" indent="0">
              <a:buNone/>
              <a:defRPr sz="1400">
                <a:latin typeface="Helvetica" pitchFamily="2"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dirty="0"/>
              <a:t>Editar los estilos de texto del patrón
Segundo nivel
Tercer nivel
Cuarto nivel
Quinto nivel</a:t>
            </a:r>
            <a:endParaRPr lang="es-ES_tradnl" dirty="0"/>
          </a:p>
        </p:txBody>
      </p:sp>
    </p:spTree>
    <p:extLst>
      <p:ext uri="{BB962C8B-B14F-4D97-AF65-F5344CB8AC3E}">
        <p14:creationId xmlns:p14="http://schemas.microsoft.com/office/powerpoint/2010/main" val="206033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título 20">
            <a:extLst>
              <a:ext uri="{FF2B5EF4-FFF2-40B4-BE49-F238E27FC236}">
                <a16:creationId xmlns:a16="http://schemas.microsoft.com/office/drawing/2014/main" id="{5BB0F8A3-9264-8745-BD61-E19831AD1693}"/>
              </a:ext>
            </a:extLst>
          </p:cNvPr>
          <p:cNvSpPr>
            <a:spLocks noGrp="1"/>
          </p:cNvSpPr>
          <p:nvPr>
            <p:ph type="title"/>
          </p:nvPr>
        </p:nvSpPr>
        <p:spPr>
          <a:xfrm>
            <a:off x="3124200" y="1806574"/>
            <a:ext cx="6781800" cy="15059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a:r>
              <a:rPr lang="es-ES" dirty="0"/>
              <a:t>Haga clic para modificar el estilo de título del patrón</a:t>
            </a:r>
          </a:p>
        </p:txBody>
      </p:sp>
      <p:sp>
        <p:nvSpPr>
          <p:cNvPr id="10" name="Subtítulo 2">
            <a:extLst>
              <a:ext uri="{FF2B5EF4-FFF2-40B4-BE49-F238E27FC236}">
                <a16:creationId xmlns:a16="http://schemas.microsoft.com/office/drawing/2014/main" id="{635FB30E-F648-BB4B-AF16-C23AFA44AD83}"/>
              </a:ext>
            </a:extLst>
          </p:cNvPr>
          <p:cNvSpPr>
            <a:spLocks noGrp="1"/>
          </p:cNvSpPr>
          <p:nvPr>
            <p:ph type="subTitle" idx="1"/>
          </p:nvPr>
        </p:nvSpPr>
        <p:spPr>
          <a:xfrm>
            <a:off x="3200400" y="3733800"/>
            <a:ext cx="6705600" cy="129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s-ES_tradnl" sz="3000">
                <a:solidFill>
                  <a:schemeClr val="bg1"/>
                </a:solidFill>
                <a:latin typeface="Helvetica" pitchFamily="2" charset="0"/>
              </a:defRPr>
            </a:lvl1pPr>
          </a:lstStyle>
          <a:p>
            <a:pPr lvl="0"/>
            <a:r>
              <a:rPr lang="es-ES"/>
              <a:t>Haga clic para modificar el estilo de subtítulo del patrón</a:t>
            </a:r>
            <a:endParaRPr lang="es-ES_tradnl"/>
          </a:p>
        </p:txBody>
      </p:sp>
      <p:sp>
        <p:nvSpPr>
          <p:cNvPr id="12" name="Marcador de contenido 2">
            <a:extLst>
              <a:ext uri="{FF2B5EF4-FFF2-40B4-BE49-F238E27FC236}">
                <a16:creationId xmlns:a16="http://schemas.microsoft.com/office/drawing/2014/main" id="{B03B6120-93EC-B248-97D4-7CD5107D3AB1}"/>
              </a:ext>
            </a:extLst>
          </p:cNvPr>
          <p:cNvSpPr>
            <a:spLocks noGrp="1"/>
          </p:cNvSpPr>
          <p:nvPr>
            <p:ph sz="half" idx="10"/>
          </p:nvPr>
        </p:nvSpPr>
        <p:spPr>
          <a:xfrm>
            <a:off x="3276600" y="5578416"/>
            <a:ext cx="6629400" cy="109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None/>
              <a:defRPr lang="es-ES_tradnl" sz="1800" dirty="0">
                <a:solidFill>
                  <a:schemeClr val="bg1"/>
                </a:solidFill>
                <a:latin typeface="Helvetica" pitchFamily="2" charset="0"/>
              </a:defRPr>
            </a:lvl1pPr>
          </a:lstStyle>
          <a:p>
            <a:pPr marL="57150" lvl="0" indent="-285750">
              <a:spcBef>
                <a:spcPct val="20000"/>
              </a:spcBef>
            </a:pPr>
            <a:r>
              <a:rPr lang="es-ES" dirty="0"/>
              <a:t>Editar los estilos de texto del patrón</a:t>
            </a:r>
            <a:endParaRPr lang="es-ES_tradnl" dirty="0"/>
          </a:p>
        </p:txBody>
      </p:sp>
    </p:spTree>
    <p:extLst>
      <p:ext uri="{BB962C8B-B14F-4D97-AF65-F5344CB8AC3E}">
        <p14:creationId xmlns:p14="http://schemas.microsoft.com/office/powerpoint/2010/main" val="3070144888"/>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xml"/><Relationship Id="rId7"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ags" Target="../tags/tag2.xml"/><Relationship Id="rId9"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ags" Target="../tags/tag4.xml"/><Relationship Id="rId9"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5.xml"/><Relationship Id="rId7"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ags" Target="../tags/tag6.xml"/><Relationship Id="rId9"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7.xml"/><Relationship Id="rId7" Type="http://schemas.openxmlformats.org/officeDocument/2006/relationships/image" Target="../media/image8.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ags" Target="../tags/tag8.xml"/><Relationship Id="rId9"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42233FBA-3288-CF43-868B-A7E6704A3E7A}"/>
              </a:ext>
            </a:extLst>
          </p:cNvPr>
          <p:cNvCxnSpPr>
            <a:cxnSpLocks/>
            <a:stCxn id="3" idx="1"/>
          </p:cNvCxnSpPr>
          <p:nvPr userDrawn="1"/>
        </p:nvCxnSpPr>
        <p:spPr>
          <a:xfrm flipH="1">
            <a:off x="305219" y="3429000"/>
            <a:ext cx="2127738" cy="0"/>
          </a:xfrm>
          <a:prstGeom prst="line">
            <a:avLst/>
          </a:prstGeom>
          <a:ln>
            <a:solidFill>
              <a:srgbClr val="F5731F"/>
            </a:solidFill>
          </a:ln>
        </p:spPr>
        <p:style>
          <a:lnRef idx="1">
            <a:schemeClr val="accent1"/>
          </a:lnRef>
          <a:fillRef idx="0">
            <a:schemeClr val="accent1"/>
          </a:fillRef>
          <a:effectRef idx="0">
            <a:schemeClr val="accent1"/>
          </a:effectRef>
          <a:fontRef idx="minor">
            <a:schemeClr val="tx1"/>
          </a:fontRef>
        </p:style>
      </p:cxnSp>
      <p:pic>
        <p:nvPicPr>
          <p:cNvPr id="30" name="Imagen 29">
            <a:extLst>
              <a:ext uri="{FF2B5EF4-FFF2-40B4-BE49-F238E27FC236}">
                <a16:creationId xmlns:a16="http://schemas.microsoft.com/office/drawing/2014/main" id="{12E713A8-EF22-4B41-AF40-B0CDCD998C4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57573" y="108471"/>
            <a:ext cx="1223318" cy="637200"/>
          </a:xfrm>
          <a:prstGeom prst="rect">
            <a:avLst/>
          </a:prstGeom>
        </p:spPr>
      </p:pic>
      <p:sp>
        <p:nvSpPr>
          <p:cNvPr id="3" name="Rectángulo 2">
            <a:extLst>
              <a:ext uri="{FF2B5EF4-FFF2-40B4-BE49-F238E27FC236}">
                <a16:creationId xmlns:a16="http://schemas.microsoft.com/office/drawing/2014/main" id="{0814D3C7-508F-F84D-AC87-11AA069B78E4}"/>
              </a:ext>
            </a:extLst>
          </p:cNvPr>
          <p:cNvSpPr/>
          <p:nvPr userDrawn="1"/>
        </p:nvSpPr>
        <p:spPr>
          <a:xfrm>
            <a:off x="2432957" y="0"/>
            <a:ext cx="9759043" cy="6858000"/>
          </a:xfrm>
          <a:prstGeom prst="rect">
            <a:avLst/>
          </a:prstGeom>
          <a:solidFill>
            <a:srgbClr val="F57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a:extLst>
              <a:ext uri="{FF2B5EF4-FFF2-40B4-BE49-F238E27FC236}">
                <a16:creationId xmlns:a16="http://schemas.microsoft.com/office/drawing/2014/main" id="{5B1B1970-0692-3F4B-A9FC-C664D18FA464}"/>
              </a:ext>
            </a:extLst>
          </p:cNvPr>
          <p:cNvCxnSpPr>
            <a:stCxn id="3" idx="1"/>
          </p:cNvCxnSpPr>
          <p:nvPr userDrawn="1"/>
        </p:nvCxnSpPr>
        <p:spPr>
          <a:xfrm flipV="1">
            <a:off x="2432957" y="3412671"/>
            <a:ext cx="7494814" cy="163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Imagen 3" descr="Imagen que contiene Forma&#10;&#10;Descripción generada automáticamente">
            <a:extLst>
              <a:ext uri="{FF2B5EF4-FFF2-40B4-BE49-F238E27FC236}">
                <a16:creationId xmlns:a16="http://schemas.microsoft.com/office/drawing/2014/main" id="{F8022EFB-2ED1-9D44-AE5F-343852796D9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7573" y="846057"/>
            <a:ext cx="1224000" cy="540652"/>
          </a:xfrm>
          <a:prstGeom prst="rect">
            <a:avLst/>
          </a:prstGeom>
        </p:spPr>
      </p:pic>
      <p:pic>
        <p:nvPicPr>
          <p:cNvPr id="7" name="Imagen 6" descr="Imagen que contiene Forma&#10;&#10;Descripción generada automáticamente">
            <a:extLst>
              <a:ext uri="{FF2B5EF4-FFF2-40B4-BE49-F238E27FC236}">
                <a16:creationId xmlns:a16="http://schemas.microsoft.com/office/drawing/2014/main" id="{598C4022-6DCE-D441-89A5-F603213CEF6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23572" y="108471"/>
            <a:ext cx="830344" cy="1252800"/>
          </a:xfrm>
          <a:prstGeom prst="rect">
            <a:avLst/>
          </a:prstGeom>
        </p:spPr>
      </p:pic>
      <p:pic>
        <p:nvPicPr>
          <p:cNvPr id="10" name="Imagen 9">
            <a:extLst>
              <a:ext uri="{FF2B5EF4-FFF2-40B4-BE49-F238E27FC236}">
                <a16:creationId xmlns:a16="http://schemas.microsoft.com/office/drawing/2014/main" id="{E540B0D6-0FFD-CB4F-96DE-EF3670D04C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2566233"/>
            <a:ext cx="2442392" cy="862767"/>
          </a:xfrm>
          <a:prstGeom prst="rect">
            <a:avLst/>
          </a:prstGeom>
        </p:spPr>
      </p:pic>
      <p:pic>
        <p:nvPicPr>
          <p:cNvPr id="11" name="Imagen 10">
            <a:extLst>
              <a:ext uri="{FF2B5EF4-FFF2-40B4-BE49-F238E27FC236}">
                <a16:creationId xmlns:a16="http://schemas.microsoft.com/office/drawing/2014/main" id="{63CFA143-918E-3843-B4E8-2A53B6306CEF}"/>
              </a:ext>
            </a:extLst>
          </p:cNvPr>
          <p:cNvPicPr>
            <a:picLocks noChangeAspect="1"/>
          </p:cNvPicPr>
          <p:nvPr userDrawn="1"/>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854595" y="3445329"/>
            <a:ext cx="838841" cy="1361503"/>
          </a:xfrm>
          <a:prstGeom prst="rect">
            <a:avLst/>
          </a:prstGeom>
        </p:spPr>
      </p:pic>
    </p:spTree>
    <p:extLst>
      <p:ext uri="{BB962C8B-B14F-4D97-AF65-F5344CB8AC3E}">
        <p14:creationId xmlns:p14="http://schemas.microsoft.com/office/powerpoint/2010/main" val="539789433"/>
      </p:ext>
    </p:extLst>
  </p:cSld>
  <p:clrMap bg1="lt1" tx1="dk1" bg2="lt2" tx2="dk2" accent1="accent1" accent2="accent2" accent3="accent3" accent4="accent4" accent5="accent5" accent6="accent6" hlink="hlink" folHlink="folHlink"/>
  <p:sldLayoutIdLst>
    <p:sldLayoutId id="2147483670" r:id="rId1"/>
  </p:sldLayoutIdLst>
  <p:hf sldNum="0" hdr="0" dt="0"/>
  <p:txStyles>
    <p:titleStyle>
      <a:lvl1pPr algn="l" defTabSz="914400" rtl="0" eaLnBrk="1" latinLnBrk="0" hangingPunct="1">
        <a:lnSpc>
          <a:spcPct val="90000"/>
        </a:lnSpc>
        <a:spcBef>
          <a:spcPct val="0"/>
        </a:spcBef>
        <a:buNone/>
        <a:defRPr lang="es-ES" sz="3000" kern="1200" smtClean="0">
          <a:solidFill>
            <a:schemeClr val="bg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577C81BA-4908-884D-BCE1-1D009B16C2D7}"/>
              </a:ext>
            </a:extLst>
          </p:cNvPr>
          <p:cNvSpPr/>
          <p:nvPr userDrawn="1"/>
        </p:nvSpPr>
        <p:spPr>
          <a:xfrm>
            <a:off x="2286000" y="6423660"/>
            <a:ext cx="9906000" cy="4343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n>
                <a:solidFill>
                  <a:sysClr val="windowText" lastClr="000000"/>
                </a:solidFill>
              </a:ln>
              <a:solidFill>
                <a:sysClr val="windowText" lastClr="000000"/>
              </a:solidFill>
              <a:latin typeface="Helvetica" pitchFamily="2" charset="0"/>
            </a:endParaRPr>
          </a:p>
        </p:txBody>
      </p:sp>
      <p:cxnSp>
        <p:nvCxnSpPr>
          <p:cNvPr id="16" name="Straight Connector 8">
            <a:extLst>
              <a:ext uri="{FF2B5EF4-FFF2-40B4-BE49-F238E27FC236}">
                <a16:creationId xmlns:a16="http://schemas.microsoft.com/office/drawing/2014/main" id="{49F8248D-EAEC-B143-B4E7-500D4F78513C}"/>
              </a:ext>
            </a:extLst>
          </p:cNvPr>
          <p:cNvCxnSpPr>
            <a:cxnSpLocks/>
          </p:cNvCxnSpPr>
          <p:nvPr userDrawn="1"/>
        </p:nvCxnSpPr>
        <p:spPr>
          <a:xfrm>
            <a:off x="2286000" y="6383973"/>
            <a:ext cx="9906000" cy="0"/>
          </a:xfrm>
          <a:prstGeom prst="line">
            <a:avLst/>
          </a:prstGeom>
          <a:ln w="76200" cap="flat" cmpd="sng" algn="ctr">
            <a:solidFill>
              <a:srgbClr val="F5731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Rectángulo 7">
            <a:extLst>
              <a:ext uri="{FF2B5EF4-FFF2-40B4-BE49-F238E27FC236}">
                <a16:creationId xmlns:a16="http://schemas.microsoft.com/office/drawing/2014/main" id="{643537B3-D791-FE4D-AEA6-59763729D5BA}"/>
              </a:ext>
            </a:extLst>
          </p:cNvPr>
          <p:cNvSpPr/>
          <p:nvPr userDrawn="1"/>
        </p:nvSpPr>
        <p:spPr>
          <a:xfrm>
            <a:off x="0" y="0"/>
            <a:ext cx="2438400" cy="6858000"/>
          </a:xfrm>
          <a:prstGeom prst="rect">
            <a:avLst/>
          </a:prstGeom>
          <a:solidFill>
            <a:srgbClr val="F473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aphicFrame>
        <p:nvGraphicFramePr>
          <p:cNvPr id="2" name="Tabla 1">
            <a:extLst>
              <a:ext uri="{FF2B5EF4-FFF2-40B4-BE49-F238E27FC236}">
                <a16:creationId xmlns:a16="http://schemas.microsoft.com/office/drawing/2014/main" id="{DF87ED26-D114-F44B-93C6-A318D531A9F5}"/>
              </a:ext>
            </a:extLst>
          </p:cNvPr>
          <p:cNvGraphicFramePr>
            <a:graphicFrameLocks noGrp="1"/>
          </p:cNvGraphicFramePr>
          <p:nvPr userDrawn="1">
            <p:extLst>
              <p:ext uri="{D42A27DB-BD31-4B8C-83A1-F6EECF244321}">
                <p14:modId xmlns:p14="http://schemas.microsoft.com/office/powerpoint/2010/main" val="3806686604"/>
              </p:ext>
            </p:extLst>
          </p:nvPr>
        </p:nvGraphicFramePr>
        <p:xfrm>
          <a:off x="0" y="2515110"/>
          <a:ext cx="2447788" cy="2224224"/>
        </p:xfrm>
        <a:graphic>
          <a:graphicData uri="http://schemas.openxmlformats.org/drawingml/2006/table">
            <a:tbl>
              <a:tblPr firstRow="1" bandRow="1">
                <a:effectLst/>
                <a:tableStyleId>{2D5ABB26-0587-4C30-8999-92F81FD0307C}</a:tableStyleId>
              </a:tblPr>
              <a:tblGrid>
                <a:gridCol w="2447788">
                  <a:extLst>
                    <a:ext uri="{9D8B030D-6E8A-4147-A177-3AD203B41FA5}">
                      <a16:colId xmlns:a16="http://schemas.microsoft.com/office/drawing/2014/main" val="1035837077"/>
                    </a:ext>
                  </a:extLst>
                </a:gridCol>
              </a:tblGrid>
              <a:tr h="556056">
                <a:tc>
                  <a:txBody>
                    <a:bodyPr/>
                    <a:lstStyle/>
                    <a:p>
                      <a:r>
                        <a:rPr lang="es-ES" sz="1400" b="1" dirty="0">
                          <a:ln>
                            <a:noFill/>
                          </a:ln>
                          <a:solidFill>
                            <a:schemeClr val="bg1"/>
                          </a:solidFill>
                          <a:effectLst>
                            <a:outerShdw blurRad="63500" sx="102000" sy="102000" algn="ctr" rotWithShape="0">
                              <a:prstClr val="black">
                                <a:alpha val="40000"/>
                              </a:prstClr>
                            </a:outerShdw>
                          </a:effectLst>
                          <a:latin typeface="Helvetica" pitchFamily="2" charset="0"/>
                          <a:cs typeface="Arial" panose="020B0604020202020204" pitchFamily="34" charset="0"/>
                        </a:rPr>
                        <a:t>Introducción</a:t>
                      </a:r>
                    </a:p>
                  </a:txBody>
                  <a:tcPr marL="127440" marR="19944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2913265324"/>
                  </a:ext>
                </a:extLst>
              </a:tr>
              <a:tr h="556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dirty="0">
                          <a:solidFill>
                            <a:schemeClr val="tx1">
                              <a:lumMod val="65000"/>
                              <a:lumOff val="35000"/>
                            </a:schemeClr>
                          </a:solidFill>
                          <a:latin typeface="Helvetica" pitchFamily="2" charset="0"/>
                          <a:cs typeface="Arial" panose="020B0604020202020204" pitchFamily="34" charset="0"/>
                        </a:rPr>
                        <a:t>Método de fuentes distribuidas</a:t>
                      </a:r>
                    </a:p>
                  </a:txBody>
                  <a:tcPr marL="127440" marR="19944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92061"/>
                  </a:ext>
                </a:extLst>
              </a:tr>
              <a:tr h="556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kern="1200" dirty="0">
                          <a:solidFill>
                            <a:schemeClr val="tx1">
                              <a:lumMod val="65000"/>
                              <a:lumOff val="35000"/>
                            </a:schemeClr>
                          </a:solidFill>
                          <a:latin typeface="Helvetica" pitchFamily="2" charset="0"/>
                          <a:ea typeface="+mn-ea"/>
                          <a:cs typeface="Arial" panose="020B0604020202020204" pitchFamily="34" charset="0"/>
                        </a:rPr>
                        <a:t>Resultados</a:t>
                      </a:r>
                    </a:p>
                  </a:txBody>
                  <a:tcPr marL="127440" marR="19944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4710825"/>
                  </a:ext>
                </a:extLst>
              </a:tr>
              <a:tr h="556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kern="1200" dirty="0">
                          <a:solidFill>
                            <a:schemeClr val="tx1">
                              <a:lumMod val="65000"/>
                              <a:lumOff val="35000"/>
                            </a:schemeClr>
                          </a:solidFill>
                          <a:latin typeface="Helvetica" pitchFamily="2" charset="0"/>
                          <a:ea typeface="+mn-ea"/>
                          <a:cs typeface="Arial" panose="020B0604020202020204" pitchFamily="34" charset="0"/>
                        </a:rPr>
                        <a:t>Conclusiones</a:t>
                      </a:r>
                    </a:p>
                  </a:txBody>
                  <a:tcPr marL="127440" marR="19944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8733139"/>
                  </a:ext>
                </a:extLst>
              </a:tr>
            </a:tbl>
          </a:graphicData>
        </a:graphic>
      </p:graphicFrame>
      <p:cxnSp>
        <p:nvCxnSpPr>
          <p:cNvPr id="7" name="Straight Connector 6">
            <a:extLst>
              <a:ext uri="{FF2B5EF4-FFF2-40B4-BE49-F238E27FC236}">
                <a16:creationId xmlns:a16="http://schemas.microsoft.com/office/drawing/2014/main" id="{2173A772-3C9F-B544-9C38-B9DBB4BC5A7C}"/>
              </a:ext>
            </a:extLst>
          </p:cNvPr>
          <p:cNvCxnSpPr>
            <a:cxnSpLocks/>
          </p:cNvCxnSpPr>
          <p:nvPr userDrawn="1"/>
        </p:nvCxnSpPr>
        <p:spPr>
          <a:xfrm>
            <a:off x="2438400" y="762000"/>
            <a:ext cx="8991600" cy="0"/>
          </a:xfrm>
          <a:prstGeom prst="line">
            <a:avLst/>
          </a:prstGeom>
          <a:ln w="50800" cap="flat">
            <a:solidFill>
              <a:srgbClr val="F5731F"/>
            </a:solidFill>
            <a:tailEnd type="diamond" w="med" len="med"/>
          </a:ln>
        </p:spPr>
        <p:style>
          <a:lnRef idx="1">
            <a:schemeClr val="accent1"/>
          </a:lnRef>
          <a:fillRef idx="0">
            <a:schemeClr val="accent1"/>
          </a:fillRef>
          <a:effectRef idx="0">
            <a:schemeClr val="accent1"/>
          </a:effectRef>
          <a:fontRef idx="minor">
            <a:schemeClr val="tx1"/>
          </a:fontRef>
        </p:style>
      </p:cxnSp>
      <p:sp>
        <p:nvSpPr>
          <p:cNvPr id="24" name="Slide Number Placeholder 5">
            <a:extLst>
              <a:ext uri="{FF2B5EF4-FFF2-40B4-BE49-F238E27FC236}">
                <a16:creationId xmlns:a16="http://schemas.microsoft.com/office/drawing/2014/main" id="{79B0BF14-62ED-8444-A24A-18AA3C913913}"/>
              </a:ext>
            </a:extLst>
          </p:cNvPr>
          <p:cNvSpPr txBox="1">
            <a:spLocks/>
          </p:cNvSpPr>
          <p:nvPr userDrawn="1">
            <p:custDataLst>
              <p:tags r:id="rId3"/>
            </p:custDataLst>
          </p:nvPr>
        </p:nvSpPr>
        <p:spPr>
          <a:xfrm>
            <a:off x="11775624" y="6496517"/>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s-ES_tradnl" sz="600" b="1" dirty="0">
              <a:solidFill>
                <a:schemeClr val="bg1"/>
              </a:solidFill>
              <a:latin typeface="+mj-lt"/>
            </a:endParaRPr>
          </a:p>
        </p:txBody>
      </p:sp>
      <p:sp>
        <p:nvSpPr>
          <p:cNvPr id="25" name="Pentágono 24">
            <a:extLst>
              <a:ext uri="{FF2B5EF4-FFF2-40B4-BE49-F238E27FC236}">
                <a16:creationId xmlns:a16="http://schemas.microsoft.com/office/drawing/2014/main" id="{C6E608EA-1B3E-394F-9EDC-610C5C803724}"/>
              </a:ext>
            </a:extLst>
          </p:cNvPr>
          <p:cNvSpPr/>
          <p:nvPr userDrawn="1"/>
        </p:nvSpPr>
        <p:spPr>
          <a:xfrm rot="10800000">
            <a:off x="11430000" y="6496516"/>
            <a:ext cx="762000" cy="291381"/>
          </a:xfrm>
          <a:prstGeom prst="homePlate">
            <a:avLst/>
          </a:prstGeom>
          <a:solidFill>
            <a:srgbClr val="F57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Slide Number Placeholder 5">
            <a:extLst>
              <a:ext uri="{FF2B5EF4-FFF2-40B4-BE49-F238E27FC236}">
                <a16:creationId xmlns:a16="http://schemas.microsoft.com/office/drawing/2014/main" id="{5375A408-4101-CF4B-A8DF-654C4B019F3B}"/>
              </a:ext>
            </a:extLst>
          </p:cNvPr>
          <p:cNvSpPr txBox="1">
            <a:spLocks/>
          </p:cNvSpPr>
          <p:nvPr userDrawn="1">
            <p:custDataLst>
              <p:tags r:id="rId4"/>
            </p:custDataLst>
          </p:nvPr>
        </p:nvSpPr>
        <p:spPr>
          <a:xfrm>
            <a:off x="11579772" y="6498739"/>
            <a:ext cx="528145"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s-ES_tradnl" sz="1400" b="0" i="0" smtClean="0">
                <a:solidFill>
                  <a:schemeClr val="bg1"/>
                </a:solidFill>
                <a:latin typeface="Helvetica Light" panose="020B0403020202020204" pitchFamily="34" charset="0"/>
              </a:rPr>
              <a:pPr algn="ctr"/>
              <a:t>‹Nº›</a:t>
            </a:fld>
            <a:endParaRPr lang="es-ES_tradnl" sz="1400" b="0" i="0" dirty="0">
              <a:solidFill>
                <a:schemeClr val="bg1"/>
              </a:solidFill>
              <a:latin typeface="Helvetica Light" panose="020B0403020202020204" pitchFamily="34" charset="0"/>
            </a:endParaRPr>
          </a:p>
        </p:txBody>
      </p:sp>
      <p:sp>
        <p:nvSpPr>
          <p:cNvPr id="38" name="Triángulo 37">
            <a:extLst>
              <a:ext uri="{FF2B5EF4-FFF2-40B4-BE49-F238E27FC236}">
                <a16:creationId xmlns:a16="http://schemas.microsoft.com/office/drawing/2014/main" id="{3644F0E1-6B3B-AF4A-9EA7-CEF4D92232E9}"/>
              </a:ext>
            </a:extLst>
          </p:cNvPr>
          <p:cNvSpPr/>
          <p:nvPr userDrawn="1"/>
        </p:nvSpPr>
        <p:spPr>
          <a:xfrm rot="5400000">
            <a:off x="2312443" y="683909"/>
            <a:ext cx="381000" cy="155210"/>
          </a:xfrm>
          <a:prstGeom prst="triangle">
            <a:avLst/>
          </a:prstGeom>
          <a:solidFill>
            <a:srgbClr val="F57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5731F"/>
              </a:solidFill>
            </a:endParaRPr>
          </a:p>
        </p:txBody>
      </p:sp>
      <p:sp>
        <p:nvSpPr>
          <p:cNvPr id="4" name="Marcador de pie de página 3">
            <a:extLst>
              <a:ext uri="{FF2B5EF4-FFF2-40B4-BE49-F238E27FC236}">
                <a16:creationId xmlns:a16="http://schemas.microsoft.com/office/drawing/2014/main" id="{D0964E2D-F9AE-AA40-BA02-E7E8D2FB783C}"/>
              </a:ext>
            </a:extLst>
          </p:cNvPr>
          <p:cNvSpPr>
            <a:spLocks noGrp="1"/>
          </p:cNvSpPr>
          <p:nvPr>
            <p:ph type="ftr" sz="quarter" idx="3"/>
          </p:nvPr>
        </p:nvSpPr>
        <p:spPr>
          <a:xfrm>
            <a:off x="2546349" y="6496516"/>
            <a:ext cx="8796939" cy="246221"/>
          </a:xfrm>
          <a:prstGeom prst="rect">
            <a:avLst/>
          </a:prstGeom>
          <a:noFill/>
        </p:spPr>
        <p:txBody>
          <a:bodyPr wrap="square" rtlCol="0">
            <a:spAutoFit/>
          </a:bodyPr>
          <a:lstStyle>
            <a:lvl1pPr>
              <a:defRPr lang="es-ES_tradnl" sz="1000" b="0" i="0">
                <a:solidFill>
                  <a:schemeClr val="bg1"/>
                </a:solidFill>
                <a:latin typeface="Helvetica Light" panose="020B0403020202020204" pitchFamily="34" charset="0"/>
                <a:cs typeface="Arial" panose="020B0604020202020204" pitchFamily="34" charset="0"/>
              </a:defRPr>
            </a:lvl1pPr>
          </a:lstStyle>
          <a:p>
            <a:r>
              <a:rPr lang="es-ES" dirty="0"/>
              <a:t>Predicción del campo acústico producido en el lanzamiento de cohetes. Requena-</a:t>
            </a:r>
            <a:r>
              <a:rPr lang="es-ES" dirty="0" err="1"/>
              <a:t>Plens</a:t>
            </a:r>
            <a:r>
              <a:rPr lang="es-ES" dirty="0"/>
              <a:t> et al., 2020.</a:t>
            </a:r>
            <a:endParaRPr lang="es-ES" dirty="0">
              <a:latin typeface="Helvetica Light" panose="020B0403020202020204" pitchFamily="34" charset="0"/>
            </a:endParaRPr>
          </a:p>
        </p:txBody>
      </p:sp>
      <p:pic>
        <p:nvPicPr>
          <p:cNvPr id="18" name="Imagen 17">
            <a:extLst>
              <a:ext uri="{FF2B5EF4-FFF2-40B4-BE49-F238E27FC236}">
                <a16:creationId xmlns:a16="http://schemas.microsoft.com/office/drawing/2014/main" id="{82CD1C6C-91A5-8049-A00F-5B8570B1C532}"/>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55641" y="68578"/>
            <a:ext cx="1227549" cy="640694"/>
          </a:xfrm>
          <a:prstGeom prst="rect">
            <a:avLst/>
          </a:prstGeom>
        </p:spPr>
      </p:pic>
      <p:pic>
        <p:nvPicPr>
          <p:cNvPr id="5" name="Imagen 4" descr="Imagen que contiene dibujo, plato&#10;&#10;Descripción generada automáticamente">
            <a:extLst>
              <a:ext uri="{FF2B5EF4-FFF2-40B4-BE49-F238E27FC236}">
                <a16:creationId xmlns:a16="http://schemas.microsoft.com/office/drawing/2014/main" id="{EB2273A5-95A5-7543-8B5B-F5E0F006339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62219" y="787837"/>
            <a:ext cx="1230359" cy="543460"/>
          </a:xfrm>
          <a:prstGeom prst="rect">
            <a:avLst/>
          </a:prstGeom>
        </p:spPr>
      </p:pic>
      <p:pic>
        <p:nvPicPr>
          <p:cNvPr id="9" name="Imagen 8" descr="Icono&#10;&#10;Descripción generada automáticamente">
            <a:extLst>
              <a:ext uri="{FF2B5EF4-FFF2-40B4-BE49-F238E27FC236}">
                <a16:creationId xmlns:a16="http://schemas.microsoft.com/office/drawing/2014/main" id="{DB652575-5A43-C940-9F91-32D6D012D82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62741" y="89114"/>
            <a:ext cx="831451" cy="1254470"/>
          </a:xfrm>
          <a:prstGeom prst="rect">
            <a:avLst/>
          </a:prstGeom>
        </p:spPr>
      </p:pic>
      <p:pic>
        <p:nvPicPr>
          <p:cNvPr id="22" name="Imagen 21">
            <a:extLst>
              <a:ext uri="{FF2B5EF4-FFF2-40B4-BE49-F238E27FC236}">
                <a16:creationId xmlns:a16="http://schemas.microsoft.com/office/drawing/2014/main" id="{DD226683-5DC4-334A-9C00-76359F7BB6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484" y="5761430"/>
            <a:ext cx="604597" cy="981307"/>
          </a:xfrm>
          <a:prstGeom prst="rect">
            <a:avLst/>
          </a:prstGeom>
        </p:spPr>
      </p:pic>
      <p:pic>
        <p:nvPicPr>
          <p:cNvPr id="23" name="Imagen 22">
            <a:extLst>
              <a:ext uri="{FF2B5EF4-FFF2-40B4-BE49-F238E27FC236}">
                <a16:creationId xmlns:a16="http://schemas.microsoft.com/office/drawing/2014/main" id="{88C66B79-F50D-BD4D-82FE-E1D0C944A1C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3565" y="5968618"/>
            <a:ext cx="1604908" cy="566929"/>
          </a:xfrm>
          <a:prstGeom prst="rect">
            <a:avLst/>
          </a:prstGeom>
        </p:spPr>
      </p:pic>
      <p:sp>
        <p:nvSpPr>
          <p:cNvPr id="10" name="Triángulo 9">
            <a:extLst>
              <a:ext uri="{FF2B5EF4-FFF2-40B4-BE49-F238E27FC236}">
                <a16:creationId xmlns:a16="http://schemas.microsoft.com/office/drawing/2014/main" id="{09F8AB55-906D-BB4C-A25D-7BCCE8EBA68F}"/>
              </a:ext>
            </a:extLst>
          </p:cNvPr>
          <p:cNvSpPr/>
          <p:nvPr userDrawn="1"/>
        </p:nvSpPr>
        <p:spPr>
          <a:xfrm rot="16200000">
            <a:off x="2179683" y="2711209"/>
            <a:ext cx="381000" cy="1552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66759790"/>
      </p:ext>
    </p:extLst>
  </p:cSld>
  <p:clrMap bg1="lt1" tx1="dk1" bg2="lt2" tx2="dk2" accent1="accent1" accent2="accent2" accent3="accent3" accent4="accent4" accent5="accent5" accent6="accent6" hlink="hlink" folHlink="folHlink"/>
  <p:sldLayoutIdLst>
    <p:sldLayoutId id="2147483685"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577C81BA-4908-884D-BCE1-1D009B16C2D7}"/>
              </a:ext>
            </a:extLst>
          </p:cNvPr>
          <p:cNvSpPr/>
          <p:nvPr userDrawn="1"/>
        </p:nvSpPr>
        <p:spPr>
          <a:xfrm>
            <a:off x="2286000" y="6423660"/>
            <a:ext cx="9906000" cy="4343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solidFill>
                <a:sysClr val="windowText" lastClr="000000"/>
              </a:solidFill>
            </a:endParaRPr>
          </a:p>
        </p:txBody>
      </p:sp>
      <p:cxnSp>
        <p:nvCxnSpPr>
          <p:cNvPr id="16" name="Straight Connector 8">
            <a:extLst>
              <a:ext uri="{FF2B5EF4-FFF2-40B4-BE49-F238E27FC236}">
                <a16:creationId xmlns:a16="http://schemas.microsoft.com/office/drawing/2014/main" id="{49F8248D-EAEC-B143-B4E7-500D4F78513C}"/>
              </a:ext>
            </a:extLst>
          </p:cNvPr>
          <p:cNvCxnSpPr>
            <a:cxnSpLocks/>
          </p:cNvCxnSpPr>
          <p:nvPr userDrawn="1"/>
        </p:nvCxnSpPr>
        <p:spPr>
          <a:xfrm>
            <a:off x="2286000" y="6383973"/>
            <a:ext cx="9906000" cy="0"/>
          </a:xfrm>
          <a:prstGeom prst="line">
            <a:avLst/>
          </a:prstGeom>
          <a:ln w="76200" cap="flat" cmpd="sng" algn="ctr">
            <a:solidFill>
              <a:srgbClr val="F5731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Rectángulo 7">
            <a:extLst>
              <a:ext uri="{FF2B5EF4-FFF2-40B4-BE49-F238E27FC236}">
                <a16:creationId xmlns:a16="http://schemas.microsoft.com/office/drawing/2014/main" id="{643537B3-D791-FE4D-AEA6-59763729D5BA}"/>
              </a:ext>
            </a:extLst>
          </p:cNvPr>
          <p:cNvSpPr/>
          <p:nvPr userDrawn="1"/>
        </p:nvSpPr>
        <p:spPr>
          <a:xfrm>
            <a:off x="0" y="0"/>
            <a:ext cx="2438400" cy="6858000"/>
          </a:xfrm>
          <a:prstGeom prst="rect">
            <a:avLst/>
          </a:prstGeom>
          <a:solidFill>
            <a:srgbClr val="F473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aphicFrame>
        <p:nvGraphicFramePr>
          <p:cNvPr id="26" name="Tabla 25">
            <a:extLst>
              <a:ext uri="{FF2B5EF4-FFF2-40B4-BE49-F238E27FC236}">
                <a16:creationId xmlns:a16="http://schemas.microsoft.com/office/drawing/2014/main" id="{0A98EA14-10BD-0845-9E08-BBD5D106A736}"/>
              </a:ext>
            </a:extLst>
          </p:cNvPr>
          <p:cNvGraphicFramePr>
            <a:graphicFrameLocks noGrp="1"/>
          </p:cNvGraphicFramePr>
          <p:nvPr userDrawn="1">
            <p:extLst>
              <p:ext uri="{D42A27DB-BD31-4B8C-83A1-F6EECF244321}">
                <p14:modId xmlns:p14="http://schemas.microsoft.com/office/powerpoint/2010/main" val="1536514865"/>
              </p:ext>
            </p:extLst>
          </p:nvPr>
        </p:nvGraphicFramePr>
        <p:xfrm>
          <a:off x="0" y="2515110"/>
          <a:ext cx="2447788" cy="2224224"/>
        </p:xfrm>
        <a:graphic>
          <a:graphicData uri="http://schemas.openxmlformats.org/drawingml/2006/table">
            <a:tbl>
              <a:tblPr firstRow="1" bandRow="1">
                <a:effectLst/>
                <a:tableStyleId>{2D5ABB26-0587-4C30-8999-92F81FD0307C}</a:tableStyleId>
              </a:tblPr>
              <a:tblGrid>
                <a:gridCol w="2447788">
                  <a:extLst>
                    <a:ext uri="{9D8B030D-6E8A-4147-A177-3AD203B41FA5}">
                      <a16:colId xmlns:a16="http://schemas.microsoft.com/office/drawing/2014/main" val="1035837077"/>
                    </a:ext>
                  </a:extLst>
                </a:gridCol>
              </a:tblGrid>
              <a:tr h="556056">
                <a:tc>
                  <a:txBody>
                    <a:bodyPr/>
                    <a:lstStyle/>
                    <a:p>
                      <a:r>
                        <a:rPr lang="es-ES" sz="1400" b="0" kern="1200" dirty="0">
                          <a:solidFill>
                            <a:schemeClr val="tx1">
                              <a:lumMod val="65000"/>
                              <a:lumOff val="35000"/>
                            </a:schemeClr>
                          </a:solidFill>
                          <a:latin typeface="Helvetica" pitchFamily="2" charset="0"/>
                          <a:ea typeface="+mn-ea"/>
                          <a:cs typeface="Arial" panose="020B0604020202020204" pitchFamily="34" charset="0"/>
                        </a:rPr>
                        <a:t>Introducción</a:t>
                      </a:r>
                    </a:p>
                  </a:txBody>
                  <a:tcPr marL="127440" marR="19944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3265324"/>
                  </a:ext>
                </a:extLst>
              </a:tr>
              <a:tr h="556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kern="1200" dirty="0">
                          <a:solidFill>
                            <a:schemeClr val="bg1"/>
                          </a:solidFill>
                          <a:effectLst>
                            <a:outerShdw blurRad="63500" sx="102000" sy="102000" algn="ctr" rotWithShape="0">
                              <a:prstClr val="black">
                                <a:alpha val="40000"/>
                              </a:prstClr>
                            </a:outerShdw>
                          </a:effectLst>
                          <a:latin typeface="Helvetica" pitchFamily="2" charset="0"/>
                          <a:ea typeface="+mn-ea"/>
                          <a:cs typeface="Arial" panose="020B0604020202020204" pitchFamily="34" charset="0"/>
                        </a:rPr>
                        <a:t>Método de fuentes distribuidas</a:t>
                      </a:r>
                    </a:p>
                  </a:txBody>
                  <a:tcPr marL="127440" marR="19944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88892061"/>
                  </a:ext>
                </a:extLst>
              </a:tr>
              <a:tr h="556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kern="1200" dirty="0">
                          <a:solidFill>
                            <a:schemeClr val="tx1">
                              <a:lumMod val="65000"/>
                              <a:lumOff val="35000"/>
                            </a:schemeClr>
                          </a:solidFill>
                          <a:latin typeface="Helvetica" pitchFamily="2" charset="0"/>
                          <a:ea typeface="+mn-ea"/>
                          <a:cs typeface="Arial" panose="020B0604020202020204" pitchFamily="34" charset="0"/>
                        </a:rPr>
                        <a:t>Resultados</a:t>
                      </a:r>
                    </a:p>
                  </a:txBody>
                  <a:tcPr marL="127440" marR="19944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4710825"/>
                  </a:ext>
                </a:extLst>
              </a:tr>
              <a:tr h="556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dirty="0">
                          <a:solidFill>
                            <a:schemeClr val="tx1">
                              <a:lumMod val="65000"/>
                              <a:lumOff val="35000"/>
                            </a:schemeClr>
                          </a:solidFill>
                          <a:latin typeface="Helvetica" pitchFamily="2" charset="0"/>
                          <a:cs typeface="Arial" panose="020B0604020202020204" pitchFamily="34" charset="0"/>
                        </a:rPr>
                        <a:t>Conclusiones</a:t>
                      </a:r>
                    </a:p>
                  </a:txBody>
                  <a:tcPr marL="127440" marR="19944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8733139"/>
                  </a:ext>
                </a:extLst>
              </a:tr>
            </a:tbl>
          </a:graphicData>
        </a:graphic>
      </p:graphicFrame>
      <p:cxnSp>
        <p:nvCxnSpPr>
          <p:cNvPr id="7" name="Straight Connector 6">
            <a:extLst>
              <a:ext uri="{FF2B5EF4-FFF2-40B4-BE49-F238E27FC236}">
                <a16:creationId xmlns:a16="http://schemas.microsoft.com/office/drawing/2014/main" id="{2173A772-3C9F-B544-9C38-B9DBB4BC5A7C}"/>
              </a:ext>
            </a:extLst>
          </p:cNvPr>
          <p:cNvCxnSpPr>
            <a:cxnSpLocks/>
          </p:cNvCxnSpPr>
          <p:nvPr userDrawn="1"/>
        </p:nvCxnSpPr>
        <p:spPr>
          <a:xfrm>
            <a:off x="2438400" y="762000"/>
            <a:ext cx="8991600" cy="0"/>
          </a:xfrm>
          <a:prstGeom prst="line">
            <a:avLst/>
          </a:prstGeom>
          <a:ln w="50800" cap="flat">
            <a:solidFill>
              <a:srgbClr val="F5731F"/>
            </a:solidFill>
            <a:tailEnd type="diamond" w="med" len="med"/>
          </a:ln>
        </p:spPr>
        <p:style>
          <a:lnRef idx="1">
            <a:schemeClr val="accent1"/>
          </a:lnRef>
          <a:fillRef idx="0">
            <a:schemeClr val="accent1"/>
          </a:fillRef>
          <a:effectRef idx="0">
            <a:schemeClr val="accent1"/>
          </a:effectRef>
          <a:fontRef idx="minor">
            <a:schemeClr val="tx1"/>
          </a:fontRef>
        </p:style>
      </p:cxnSp>
      <p:sp>
        <p:nvSpPr>
          <p:cNvPr id="24" name="Slide Number Placeholder 5">
            <a:extLst>
              <a:ext uri="{FF2B5EF4-FFF2-40B4-BE49-F238E27FC236}">
                <a16:creationId xmlns:a16="http://schemas.microsoft.com/office/drawing/2014/main" id="{79B0BF14-62ED-8444-A24A-18AA3C913913}"/>
              </a:ext>
            </a:extLst>
          </p:cNvPr>
          <p:cNvSpPr txBox="1">
            <a:spLocks/>
          </p:cNvSpPr>
          <p:nvPr userDrawn="1">
            <p:custDataLst>
              <p:tags r:id="rId3"/>
            </p:custDataLst>
          </p:nvPr>
        </p:nvSpPr>
        <p:spPr>
          <a:xfrm>
            <a:off x="11775624" y="6496517"/>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s-ES_tradnl" sz="600" b="1" dirty="0">
              <a:solidFill>
                <a:schemeClr val="bg1"/>
              </a:solidFill>
              <a:latin typeface="+mj-lt"/>
            </a:endParaRPr>
          </a:p>
        </p:txBody>
      </p:sp>
      <p:sp>
        <p:nvSpPr>
          <p:cNvPr id="25" name="Pentágono 24">
            <a:extLst>
              <a:ext uri="{FF2B5EF4-FFF2-40B4-BE49-F238E27FC236}">
                <a16:creationId xmlns:a16="http://schemas.microsoft.com/office/drawing/2014/main" id="{C6E608EA-1B3E-394F-9EDC-610C5C803724}"/>
              </a:ext>
            </a:extLst>
          </p:cNvPr>
          <p:cNvSpPr/>
          <p:nvPr userDrawn="1"/>
        </p:nvSpPr>
        <p:spPr>
          <a:xfrm rot="10800000">
            <a:off x="11430000" y="6496516"/>
            <a:ext cx="762000" cy="291381"/>
          </a:xfrm>
          <a:prstGeom prst="homePlate">
            <a:avLst/>
          </a:prstGeom>
          <a:solidFill>
            <a:srgbClr val="F57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Slide Number Placeholder 5">
            <a:extLst>
              <a:ext uri="{FF2B5EF4-FFF2-40B4-BE49-F238E27FC236}">
                <a16:creationId xmlns:a16="http://schemas.microsoft.com/office/drawing/2014/main" id="{5375A408-4101-CF4B-A8DF-654C4B019F3B}"/>
              </a:ext>
            </a:extLst>
          </p:cNvPr>
          <p:cNvSpPr txBox="1">
            <a:spLocks/>
          </p:cNvSpPr>
          <p:nvPr userDrawn="1">
            <p:custDataLst>
              <p:tags r:id="rId4"/>
            </p:custDataLst>
          </p:nvPr>
        </p:nvSpPr>
        <p:spPr>
          <a:xfrm>
            <a:off x="11579772" y="6498739"/>
            <a:ext cx="528145"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s-ES_tradnl" sz="1400" b="0" i="0" smtClean="0">
                <a:solidFill>
                  <a:schemeClr val="bg1"/>
                </a:solidFill>
                <a:latin typeface="Helvetica Light" panose="020B0403020202020204" pitchFamily="34" charset="0"/>
              </a:rPr>
              <a:pPr algn="ctr"/>
              <a:t>‹Nº›</a:t>
            </a:fld>
            <a:endParaRPr lang="es-ES_tradnl" sz="1400" b="0" i="0" dirty="0">
              <a:solidFill>
                <a:schemeClr val="bg1"/>
              </a:solidFill>
              <a:latin typeface="Helvetica Light" panose="020B0403020202020204" pitchFamily="34" charset="0"/>
            </a:endParaRPr>
          </a:p>
        </p:txBody>
      </p:sp>
      <p:sp>
        <p:nvSpPr>
          <p:cNvPr id="38" name="Triángulo 37">
            <a:extLst>
              <a:ext uri="{FF2B5EF4-FFF2-40B4-BE49-F238E27FC236}">
                <a16:creationId xmlns:a16="http://schemas.microsoft.com/office/drawing/2014/main" id="{3644F0E1-6B3B-AF4A-9EA7-CEF4D92232E9}"/>
              </a:ext>
            </a:extLst>
          </p:cNvPr>
          <p:cNvSpPr/>
          <p:nvPr userDrawn="1"/>
        </p:nvSpPr>
        <p:spPr>
          <a:xfrm rot="5400000">
            <a:off x="2312443" y="683909"/>
            <a:ext cx="381000" cy="155210"/>
          </a:xfrm>
          <a:prstGeom prst="triangle">
            <a:avLst/>
          </a:prstGeom>
          <a:solidFill>
            <a:srgbClr val="F57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5731F"/>
              </a:solidFill>
            </a:endParaRPr>
          </a:p>
        </p:txBody>
      </p:sp>
      <p:sp>
        <p:nvSpPr>
          <p:cNvPr id="18" name="Marcador de pie de página 3">
            <a:extLst>
              <a:ext uri="{FF2B5EF4-FFF2-40B4-BE49-F238E27FC236}">
                <a16:creationId xmlns:a16="http://schemas.microsoft.com/office/drawing/2014/main" id="{7EFF1222-6785-5849-8A65-F1A76D6349EE}"/>
              </a:ext>
            </a:extLst>
          </p:cNvPr>
          <p:cNvSpPr>
            <a:spLocks noGrp="1"/>
          </p:cNvSpPr>
          <p:nvPr>
            <p:ph type="ftr" sz="quarter" idx="3"/>
          </p:nvPr>
        </p:nvSpPr>
        <p:spPr>
          <a:xfrm>
            <a:off x="2546349" y="6496516"/>
            <a:ext cx="8796939" cy="246221"/>
          </a:xfrm>
          <a:prstGeom prst="rect">
            <a:avLst/>
          </a:prstGeom>
          <a:noFill/>
        </p:spPr>
        <p:txBody>
          <a:bodyPr wrap="square" rtlCol="0">
            <a:spAutoFit/>
          </a:bodyPr>
          <a:lstStyle>
            <a:lvl1pPr>
              <a:defRPr lang="es-ES_tradnl" sz="1000" b="0" i="0">
                <a:solidFill>
                  <a:schemeClr val="bg1"/>
                </a:solidFill>
                <a:latin typeface="Helvetica Light" panose="020B0403020202020204" pitchFamily="34" charset="0"/>
                <a:cs typeface="Arial" panose="020B0604020202020204" pitchFamily="34" charset="0"/>
              </a:defRPr>
            </a:lvl1pPr>
          </a:lstStyle>
          <a:p>
            <a:r>
              <a:rPr lang="es-ES"/>
              <a:t>Predicción del campo acústico producido en el lanzamiento de cohetes. Requena-Plens et al., 2020.</a:t>
            </a:r>
            <a:endParaRPr lang="es-ES" dirty="0">
              <a:latin typeface="Helvetica Light" panose="020B0403020202020204" pitchFamily="34" charset="0"/>
            </a:endParaRPr>
          </a:p>
        </p:txBody>
      </p:sp>
      <p:pic>
        <p:nvPicPr>
          <p:cNvPr id="19" name="Imagen 18">
            <a:extLst>
              <a:ext uri="{FF2B5EF4-FFF2-40B4-BE49-F238E27FC236}">
                <a16:creationId xmlns:a16="http://schemas.microsoft.com/office/drawing/2014/main" id="{CF0B3413-6C9D-ED44-B912-4940F5E02C86}"/>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55641" y="68578"/>
            <a:ext cx="1227549" cy="640694"/>
          </a:xfrm>
          <a:prstGeom prst="rect">
            <a:avLst/>
          </a:prstGeom>
        </p:spPr>
      </p:pic>
      <p:pic>
        <p:nvPicPr>
          <p:cNvPr id="20" name="Imagen 19" descr="Imagen que contiene dibujo, plato&#10;&#10;Descripción generada automáticamente">
            <a:extLst>
              <a:ext uri="{FF2B5EF4-FFF2-40B4-BE49-F238E27FC236}">
                <a16:creationId xmlns:a16="http://schemas.microsoft.com/office/drawing/2014/main" id="{7883BD2A-FBB3-1040-9CC1-764384CB7A1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62219" y="787837"/>
            <a:ext cx="1230359" cy="543460"/>
          </a:xfrm>
          <a:prstGeom prst="rect">
            <a:avLst/>
          </a:prstGeom>
        </p:spPr>
      </p:pic>
      <p:pic>
        <p:nvPicPr>
          <p:cNvPr id="21" name="Imagen 20" descr="Icono&#10;&#10;Descripción generada automáticamente">
            <a:extLst>
              <a:ext uri="{FF2B5EF4-FFF2-40B4-BE49-F238E27FC236}">
                <a16:creationId xmlns:a16="http://schemas.microsoft.com/office/drawing/2014/main" id="{CD44838C-0C37-7B48-8066-7151F87A85E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62741" y="89114"/>
            <a:ext cx="831451" cy="1254470"/>
          </a:xfrm>
          <a:prstGeom prst="rect">
            <a:avLst/>
          </a:prstGeom>
        </p:spPr>
      </p:pic>
      <p:pic>
        <p:nvPicPr>
          <p:cNvPr id="22" name="Imagen 21">
            <a:extLst>
              <a:ext uri="{FF2B5EF4-FFF2-40B4-BE49-F238E27FC236}">
                <a16:creationId xmlns:a16="http://schemas.microsoft.com/office/drawing/2014/main" id="{A63CEA8A-0F06-DF47-8D72-D49C9C01856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484" y="5761430"/>
            <a:ext cx="604597" cy="981307"/>
          </a:xfrm>
          <a:prstGeom prst="rect">
            <a:avLst/>
          </a:prstGeom>
        </p:spPr>
      </p:pic>
      <p:pic>
        <p:nvPicPr>
          <p:cNvPr id="23" name="Imagen 22">
            <a:extLst>
              <a:ext uri="{FF2B5EF4-FFF2-40B4-BE49-F238E27FC236}">
                <a16:creationId xmlns:a16="http://schemas.microsoft.com/office/drawing/2014/main" id="{D696A713-7352-0041-B1A5-A3027263077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3565" y="5968618"/>
            <a:ext cx="1604908" cy="566929"/>
          </a:xfrm>
          <a:prstGeom prst="rect">
            <a:avLst/>
          </a:prstGeom>
        </p:spPr>
      </p:pic>
      <p:sp>
        <p:nvSpPr>
          <p:cNvPr id="10" name="Triángulo 9">
            <a:extLst>
              <a:ext uri="{FF2B5EF4-FFF2-40B4-BE49-F238E27FC236}">
                <a16:creationId xmlns:a16="http://schemas.microsoft.com/office/drawing/2014/main" id="{09F8AB55-906D-BB4C-A25D-7BCCE8EBA68F}"/>
              </a:ext>
            </a:extLst>
          </p:cNvPr>
          <p:cNvSpPr/>
          <p:nvPr userDrawn="1"/>
        </p:nvSpPr>
        <p:spPr>
          <a:xfrm rot="16200000">
            <a:off x="2179683" y="3287679"/>
            <a:ext cx="381000" cy="1552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04764218"/>
      </p:ext>
    </p:extLst>
  </p:cSld>
  <p:clrMap bg1="lt1" tx1="dk1" bg2="lt2" tx2="dk2" accent1="accent1" accent2="accent2" accent3="accent3" accent4="accent4" accent5="accent5" accent6="accent6" hlink="hlink" folHlink="folHlink"/>
  <p:sldLayoutIdLst>
    <p:sldLayoutId id="2147483662"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577C81BA-4908-884D-BCE1-1D009B16C2D7}"/>
              </a:ext>
            </a:extLst>
          </p:cNvPr>
          <p:cNvSpPr/>
          <p:nvPr userDrawn="1"/>
        </p:nvSpPr>
        <p:spPr>
          <a:xfrm>
            <a:off x="2286000" y="6423660"/>
            <a:ext cx="9906000" cy="4343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i="0" dirty="0">
              <a:ln>
                <a:solidFill>
                  <a:sysClr val="windowText" lastClr="000000"/>
                </a:solidFill>
              </a:ln>
              <a:solidFill>
                <a:sysClr val="windowText" lastClr="000000"/>
              </a:solidFill>
              <a:latin typeface="Helvetica Light" panose="020B0403020202020204" pitchFamily="34" charset="0"/>
            </a:endParaRPr>
          </a:p>
        </p:txBody>
      </p:sp>
      <p:cxnSp>
        <p:nvCxnSpPr>
          <p:cNvPr id="16" name="Straight Connector 8">
            <a:extLst>
              <a:ext uri="{FF2B5EF4-FFF2-40B4-BE49-F238E27FC236}">
                <a16:creationId xmlns:a16="http://schemas.microsoft.com/office/drawing/2014/main" id="{49F8248D-EAEC-B143-B4E7-500D4F78513C}"/>
              </a:ext>
            </a:extLst>
          </p:cNvPr>
          <p:cNvCxnSpPr>
            <a:cxnSpLocks/>
          </p:cNvCxnSpPr>
          <p:nvPr userDrawn="1"/>
        </p:nvCxnSpPr>
        <p:spPr>
          <a:xfrm>
            <a:off x="2286000" y="6383973"/>
            <a:ext cx="9906000" cy="0"/>
          </a:xfrm>
          <a:prstGeom prst="line">
            <a:avLst/>
          </a:prstGeom>
          <a:ln w="76200" cap="flat" cmpd="sng" algn="ctr">
            <a:solidFill>
              <a:srgbClr val="F5731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Rectángulo 7">
            <a:extLst>
              <a:ext uri="{FF2B5EF4-FFF2-40B4-BE49-F238E27FC236}">
                <a16:creationId xmlns:a16="http://schemas.microsoft.com/office/drawing/2014/main" id="{643537B3-D791-FE4D-AEA6-59763729D5BA}"/>
              </a:ext>
            </a:extLst>
          </p:cNvPr>
          <p:cNvSpPr/>
          <p:nvPr userDrawn="1"/>
        </p:nvSpPr>
        <p:spPr>
          <a:xfrm>
            <a:off x="0" y="0"/>
            <a:ext cx="2438400" cy="6858000"/>
          </a:xfrm>
          <a:prstGeom prst="rect">
            <a:avLst/>
          </a:prstGeom>
          <a:solidFill>
            <a:srgbClr val="F473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aphicFrame>
        <p:nvGraphicFramePr>
          <p:cNvPr id="26" name="Tabla 25">
            <a:extLst>
              <a:ext uri="{FF2B5EF4-FFF2-40B4-BE49-F238E27FC236}">
                <a16:creationId xmlns:a16="http://schemas.microsoft.com/office/drawing/2014/main" id="{E45F3F3F-38F8-3349-81A0-966CD490E85C}"/>
              </a:ext>
            </a:extLst>
          </p:cNvPr>
          <p:cNvGraphicFramePr>
            <a:graphicFrameLocks noGrp="1"/>
          </p:cNvGraphicFramePr>
          <p:nvPr userDrawn="1">
            <p:extLst>
              <p:ext uri="{D42A27DB-BD31-4B8C-83A1-F6EECF244321}">
                <p14:modId xmlns:p14="http://schemas.microsoft.com/office/powerpoint/2010/main" val="1265689865"/>
              </p:ext>
            </p:extLst>
          </p:nvPr>
        </p:nvGraphicFramePr>
        <p:xfrm>
          <a:off x="0" y="2515110"/>
          <a:ext cx="2447788" cy="2224224"/>
        </p:xfrm>
        <a:graphic>
          <a:graphicData uri="http://schemas.openxmlformats.org/drawingml/2006/table">
            <a:tbl>
              <a:tblPr firstRow="1" bandRow="1">
                <a:tableStyleId>{2D5ABB26-0587-4C30-8999-92F81FD0307C}</a:tableStyleId>
              </a:tblPr>
              <a:tblGrid>
                <a:gridCol w="2447788">
                  <a:extLst>
                    <a:ext uri="{9D8B030D-6E8A-4147-A177-3AD203B41FA5}">
                      <a16:colId xmlns:a16="http://schemas.microsoft.com/office/drawing/2014/main" val="1035837077"/>
                    </a:ext>
                  </a:extLst>
                </a:gridCol>
              </a:tblGrid>
              <a:tr h="556056">
                <a:tc>
                  <a:txBody>
                    <a:bodyPr/>
                    <a:lstStyle/>
                    <a:p>
                      <a:r>
                        <a:rPr lang="es-ES" sz="1400" b="0" kern="1200" dirty="0">
                          <a:solidFill>
                            <a:schemeClr val="tx1">
                              <a:lumMod val="65000"/>
                              <a:lumOff val="35000"/>
                            </a:schemeClr>
                          </a:solidFill>
                          <a:latin typeface="Helvetica" pitchFamily="2" charset="0"/>
                          <a:ea typeface="+mn-ea"/>
                          <a:cs typeface="Arial" panose="020B0604020202020204" pitchFamily="34" charset="0"/>
                        </a:rPr>
                        <a:t>Introducción</a:t>
                      </a:r>
                    </a:p>
                  </a:txBody>
                  <a:tcPr marL="127440" marR="19944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3265324"/>
                  </a:ext>
                </a:extLst>
              </a:tr>
              <a:tr h="556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dirty="0">
                          <a:solidFill>
                            <a:schemeClr val="tx1">
                              <a:lumMod val="65000"/>
                              <a:lumOff val="35000"/>
                            </a:schemeClr>
                          </a:solidFill>
                          <a:latin typeface="Helvetica" pitchFamily="2" charset="0"/>
                          <a:cs typeface="Arial" panose="020B0604020202020204" pitchFamily="34" charset="0"/>
                        </a:rPr>
                        <a:t>Método de fuentes distribuidas</a:t>
                      </a:r>
                    </a:p>
                  </a:txBody>
                  <a:tcPr marL="127440" marR="19944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92061"/>
                  </a:ext>
                </a:extLst>
              </a:tr>
              <a:tr h="556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kern="1200" dirty="0">
                          <a:solidFill>
                            <a:schemeClr val="bg1"/>
                          </a:solidFill>
                          <a:effectLst>
                            <a:outerShdw blurRad="63500" sx="102000" sy="102000" algn="ctr" rotWithShape="0">
                              <a:prstClr val="black">
                                <a:alpha val="40000"/>
                              </a:prstClr>
                            </a:outerShdw>
                          </a:effectLst>
                          <a:latin typeface="Helvetica" pitchFamily="2" charset="0"/>
                          <a:ea typeface="+mn-ea"/>
                          <a:cs typeface="Arial" panose="020B0604020202020204" pitchFamily="34" charset="0"/>
                        </a:rPr>
                        <a:t>Resultados</a:t>
                      </a:r>
                    </a:p>
                  </a:txBody>
                  <a:tcPr marL="127440" marR="19944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4014710825"/>
                  </a:ext>
                </a:extLst>
              </a:tr>
              <a:tr h="556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dirty="0">
                          <a:solidFill>
                            <a:schemeClr val="tx1">
                              <a:lumMod val="65000"/>
                              <a:lumOff val="35000"/>
                            </a:schemeClr>
                          </a:solidFill>
                          <a:latin typeface="Helvetica" pitchFamily="2" charset="0"/>
                          <a:cs typeface="Arial" panose="020B0604020202020204" pitchFamily="34" charset="0"/>
                        </a:rPr>
                        <a:t>Conclusiones</a:t>
                      </a:r>
                    </a:p>
                  </a:txBody>
                  <a:tcPr marL="127440" marR="19944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8733139"/>
                  </a:ext>
                </a:extLst>
              </a:tr>
            </a:tbl>
          </a:graphicData>
        </a:graphic>
      </p:graphicFrame>
      <p:cxnSp>
        <p:nvCxnSpPr>
          <p:cNvPr id="7" name="Straight Connector 6">
            <a:extLst>
              <a:ext uri="{FF2B5EF4-FFF2-40B4-BE49-F238E27FC236}">
                <a16:creationId xmlns:a16="http://schemas.microsoft.com/office/drawing/2014/main" id="{2173A772-3C9F-B544-9C38-B9DBB4BC5A7C}"/>
              </a:ext>
            </a:extLst>
          </p:cNvPr>
          <p:cNvCxnSpPr>
            <a:cxnSpLocks/>
          </p:cNvCxnSpPr>
          <p:nvPr userDrawn="1"/>
        </p:nvCxnSpPr>
        <p:spPr>
          <a:xfrm>
            <a:off x="2438400" y="762000"/>
            <a:ext cx="8991600" cy="0"/>
          </a:xfrm>
          <a:prstGeom prst="line">
            <a:avLst/>
          </a:prstGeom>
          <a:ln w="50800" cap="flat">
            <a:solidFill>
              <a:srgbClr val="F5731F"/>
            </a:solidFill>
            <a:tailEnd type="diamond" w="med" len="med"/>
          </a:ln>
        </p:spPr>
        <p:style>
          <a:lnRef idx="1">
            <a:schemeClr val="accent1"/>
          </a:lnRef>
          <a:fillRef idx="0">
            <a:schemeClr val="accent1"/>
          </a:fillRef>
          <a:effectRef idx="0">
            <a:schemeClr val="accent1"/>
          </a:effectRef>
          <a:fontRef idx="minor">
            <a:schemeClr val="tx1"/>
          </a:fontRef>
        </p:style>
      </p:cxnSp>
      <p:sp>
        <p:nvSpPr>
          <p:cNvPr id="10" name="Triángulo 9">
            <a:extLst>
              <a:ext uri="{FF2B5EF4-FFF2-40B4-BE49-F238E27FC236}">
                <a16:creationId xmlns:a16="http://schemas.microsoft.com/office/drawing/2014/main" id="{09F8AB55-906D-BB4C-A25D-7BCCE8EBA68F}"/>
              </a:ext>
            </a:extLst>
          </p:cNvPr>
          <p:cNvSpPr/>
          <p:nvPr userDrawn="1"/>
        </p:nvSpPr>
        <p:spPr>
          <a:xfrm rot="16200000">
            <a:off x="2179683" y="3827645"/>
            <a:ext cx="381000" cy="1552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Slide Number Placeholder 5">
            <a:extLst>
              <a:ext uri="{FF2B5EF4-FFF2-40B4-BE49-F238E27FC236}">
                <a16:creationId xmlns:a16="http://schemas.microsoft.com/office/drawing/2014/main" id="{79B0BF14-62ED-8444-A24A-18AA3C913913}"/>
              </a:ext>
            </a:extLst>
          </p:cNvPr>
          <p:cNvSpPr txBox="1">
            <a:spLocks/>
          </p:cNvSpPr>
          <p:nvPr userDrawn="1">
            <p:custDataLst>
              <p:tags r:id="rId3"/>
            </p:custDataLst>
          </p:nvPr>
        </p:nvSpPr>
        <p:spPr>
          <a:xfrm>
            <a:off x="11775624" y="6496517"/>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s-ES_tradnl" sz="600" b="1" dirty="0">
              <a:solidFill>
                <a:schemeClr val="bg1"/>
              </a:solidFill>
              <a:latin typeface="+mj-lt"/>
            </a:endParaRPr>
          </a:p>
        </p:txBody>
      </p:sp>
      <p:sp>
        <p:nvSpPr>
          <p:cNvPr id="25" name="Pentágono 24">
            <a:extLst>
              <a:ext uri="{FF2B5EF4-FFF2-40B4-BE49-F238E27FC236}">
                <a16:creationId xmlns:a16="http://schemas.microsoft.com/office/drawing/2014/main" id="{C6E608EA-1B3E-394F-9EDC-610C5C803724}"/>
              </a:ext>
            </a:extLst>
          </p:cNvPr>
          <p:cNvSpPr/>
          <p:nvPr userDrawn="1"/>
        </p:nvSpPr>
        <p:spPr>
          <a:xfrm rot="10800000">
            <a:off x="11430000" y="6496516"/>
            <a:ext cx="762000" cy="291381"/>
          </a:xfrm>
          <a:prstGeom prst="homePlate">
            <a:avLst/>
          </a:prstGeom>
          <a:solidFill>
            <a:srgbClr val="F57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Slide Number Placeholder 5">
            <a:extLst>
              <a:ext uri="{FF2B5EF4-FFF2-40B4-BE49-F238E27FC236}">
                <a16:creationId xmlns:a16="http://schemas.microsoft.com/office/drawing/2014/main" id="{5375A408-4101-CF4B-A8DF-654C4B019F3B}"/>
              </a:ext>
            </a:extLst>
          </p:cNvPr>
          <p:cNvSpPr txBox="1">
            <a:spLocks/>
          </p:cNvSpPr>
          <p:nvPr userDrawn="1">
            <p:custDataLst>
              <p:tags r:id="rId4"/>
            </p:custDataLst>
          </p:nvPr>
        </p:nvSpPr>
        <p:spPr>
          <a:xfrm>
            <a:off x="11579772" y="6498739"/>
            <a:ext cx="528145"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s-ES_tradnl" sz="1400" b="0" i="0" smtClean="0">
                <a:solidFill>
                  <a:schemeClr val="bg1"/>
                </a:solidFill>
                <a:latin typeface="Helvetica Light" panose="020B0403020202020204" pitchFamily="34" charset="0"/>
              </a:rPr>
              <a:pPr algn="ctr"/>
              <a:t>‹Nº›</a:t>
            </a:fld>
            <a:endParaRPr lang="es-ES_tradnl" sz="1400" b="0" i="0" dirty="0">
              <a:solidFill>
                <a:schemeClr val="bg1"/>
              </a:solidFill>
              <a:latin typeface="Helvetica Light" panose="020B0403020202020204" pitchFamily="34" charset="0"/>
            </a:endParaRPr>
          </a:p>
        </p:txBody>
      </p:sp>
      <p:sp>
        <p:nvSpPr>
          <p:cNvPr id="38" name="Triángulo 37">
            <a:extLst>
              <a:ext uri="{FF2B5EF4-FFF2-40B4-BE49-F238E27FC236}">
                <a16:creationId xmlns:a16="http://schemas.microsoft.com/office/drawing/2014/main" id="{3644F0E1-6B3B-AF4A-9EA7-CEF4D92232E9}"/>
              </a:ext>
            </a:extLst>
          </p:cNvPr>
          <p:cNvSpPr/>
          <p:nvPr userDrawn="1"/>
        </p:nvSpPr>
        <p:spPr>
          <a:xfrm rot="5400000">
            <a:off x="2312443" y="683909"/>
            <a:ext cx="381000" cy="155210"/>
          </a:xfrm>
          <a:prstGeom prst="triangle">
            <a:avLst/>
          </a:prstGeom>
          <a:solidFill>
            <a:srgbClr val="F57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5731F"/>
              </a:solidFill>
            </a:endParaRPr>
          </a:p>
        </p:txBody>
      </p:sp>
      <p:sp>
        <p:nvSpPr>
          <p:cNvPr id="17" name="Marcador de pie de página 3">
            <a:extLst>
              <a:ext uri="{FF2B5EF4-FFF2-40B4-BE49-F238E27FC236}">
                <a16:creationId xmlns:a16="http://schemas.microsoft.com/office/drawing/2014/main" id="{3E85F0CC-4035-D245-A1CB-C6FE9D40CCBA}"/>
              </a:ext>
            </a:extLst>
          </p:cNvPr>
          <p:cNvSpPr>
            <a:spLocks noGrp="1"/>
          </p:cNvSpPr>
          <p:nvPr>
            <p:ph type="ftr" sz="quarter" idx="3"/>
          </p:nvPr>
        </p:nvSpPr>
        <p:spPr>
          <a:xfrm>
            <a:off x="2546349" y="6496516"/>
            <a:ext cx="8796939" cy="246221"/>
          </a:xfrm>
          <a:prstGeom prst="rect">
            <a:avLst/>
          </a:prstGeom>
          <a:noFill/>
        </p:spPr>
        <p:txBody>
          <a:bodyPr wrap="square" rtlCol="0">
            <a:spAutoFit/>
          </a:bodyPr>
          <a:lstStyle>
            <a:lvl1pPr>
              <a:defRPr lang="es-ES_tradnl" sz="1000" b="0" i="0">
                <a:solidFill>
                  <a:schemeClr val="bg1"/>
                </a:solidFill>
                <a:latin typeface="Helvetica Light" panose="020B0403020202020204" pitchFamily="34" charset="0"/>
                <a:cs typeface="Arial" panose="020B0604020202020204" pitchFamily="34" charset="0"/>
              </a:defRPr>
            </a:lvl1pPr>
          </a:lstStyle>
          <a:p>
            <a:r>
              <a:rPr lang="es-ES"/>
              <a:t>Predicción del campo acústico producido en el lanzamiento de cohetes. Requena-Plens et al., 2020.</a:t>
            </a:r>
            <a:endParaRPr lang="es-ES" dirty="0">
              <a:latin typeface="Helvetica Light" panose="020B0403020202020204" pitchFamily="34" charset="0"/>
            </a:endParaRPr>
          </a:p>
        </p:txBody>
      </p:sp>
      <p:pic>
        <p:nvPicPr>
          <p:cNvPr id="19" name="Imagen 18">
            <a:extLst>
              <a:ext uri="{FF2B5EF4-FFF2-40B4-BE49-F238E27FC236}">
                <a16:creationId xmlns:a16="http://schemas.microsoft.com/office/drawing/2014/main" id="{EB41D2AB-7721-E74B-92FE-1400A93537E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55641" y="68578"/>
            <a:ext cx="1227549" cy="640694"/>
          </a:xfrm>
          <a:prstGeom prst="rect">
            <a:avLst/>
          </a:prstGeom>
        </p:spPr>
      </p:pic>
      <p:pic>
        <p:nvPicPr>
          <p:cNvPr id="20" name="Imagen 19" descr="Imagen que contiene dibujo, plato&#10;&#10;Descripción generada automáticamente">
            <a:extLst>
              <a:ext uri="{FF2B5EF4-FFF2-40B4-BE49-F238E27FC236}">
                <a16:creationId xmlns:a16="http://schemas.microsoft.com/office/drawing/2014/main" id="{81519C07-E663-5941-A834-5B8670A3873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62219" y="787837"/>
            <a:ext cx="1230359" cy="543460"/>
          </a:xfrm>
          <a:prstGeom prst="rect">
            <a:avLst/>
          </a:prstGeom>
        </p:spPr>
      </p:pic>
      <p:pic>
        <p:nvPicPr>
          <p:cNvPr id="21" name="Imagen 20" descr="Icono&#10;&#10;Descripción generada automáticamente">
            <a:extLst>
              <a:ext uri="{FF2B5EF4-FFF2-40B4-BE49-F238E27FC236}">
                <a16:creationId xmlns:a16="http://schemas.microsoft.com/office/drawing/2014/main" id="{DB27D373-4019-2546-9CA7-626E25AB007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62741" y="89114"/>
            <a:ext cx="831451" cy="1254470"/>
          </a:xfrm>
          <a:prstGeom prst="rect">
            <a:avLst/>
          </a:prstGeom>
        </p:spPr>
      </p:pic>
      <p:pic>
        <p:nvPicPr>
          <p:cNvPr id="22" name="Imagen 21">
            <a:extLst>
              <a:ext uri="{FF2B5EF4-FFF2-40B4-BE49-F238E27FC236}">
                <a16:creationId xmlns:a16="http://schemas.microsoft.com/office/drawing/2014/main" id="{B9276850-C262-BC44-ACB6-AC3DE56D401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484" y="5761430"/>
            <a:ext cx="604597" cy="981307"/>
          </a:xfrm>
          <a:prstGeom prst="rect">
            <a:avLst/>
          </a:prstGeom>
        </p:spPr>
      </p:pic>
      <p:pic>
        <p:nvPicPr>
          <p:cNvPr id="23" name="Imagen 22">
            <a:extLst>
              <a:ext uri="{FF2B5EF4-FFF2-40B4-BE49-F238E27FC236}">
                <a16:creationId xmlns:a16="http://schemas.microsoft.com/office/drawing/2014/main" id="{8A47F11C-BE26-CF47-A4D4-7854209F51B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3565" y="5968618"/>
            <a:ext cx="1604908" cy="566929"/>
          </a:xfrm>
          <a:prstGeom prst="rect">
            <a:avLst/>
          </a:prstGeom>
        </p:spPr>
      </p:pic>
    </p:spTree>
    <p:extLst>
      <p:ext uri="{BB962C8B-B14F-4D97-AF65-F5344CB8AC3E}">
        <p14:creationId xmlns:p14="http://schemas.microsoft.com/office/powerpoint/2010/main" val="3018616082"/>
      </p:ext>
    </p:extLst>
  </p:cSld>
  <p:clrMap bg1="lt1" tx1="dk1" bg2="lt2" tx2="dk2" accent1="accent1" accent2="accent2" accent3="accent3" accent4="accent4" accent5="accent5" accent6="accent6" hlink="hlink" folHlink="folHlink"/>
  <p:sldLayoutIdLst>
    <p:sldLayoutId id="2147483664"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577C81BA-4908-884D-BCE1-1D009B16C2D7}"/>
              </a:ext>
            </a:extLst>
          </p:cNvPr>
          <p:cNvSpPr/>
          <p:nvPr userDrawn="1"/>
        </p:nvSpPr>
        <p:spPr>
          <a:xfrm>
            <a:off x="2286000" y="6423660"/>
            <a:ext cx="9906000" cy="4343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solidFill>
                <a:sysClr val="windowText" lastClr="000000"/>
              </a:solidFill>
            </a:endParaRPr>
          </a:p>
        </p:txBody>
      </p:sp>
      <p:cxnSp>
        <p:nvCxnSpPr>
          <p:cNvPr id="16" name="Straight Connector 8">
            <a:extLst>
              <a:ext uri="{FF2B5EF4-FFF2-40B4-BE49-F238E27FC236}">
                <a16:creationId xmlns:a16="http://schemas.microsoft.com/office/drawing/2014/main" id="{49F8248D-EAEC-B143-B4E7-500D4F78513C}"/>
              </a:ext>
            </a:extLst>
          </p:cNvPr>
          <p:cNvCxnSpPr>
            <a:cxnSpLocks/>
          </p:cNvCxnSpPr>
          <p:nvPr userDrawn="1"/>
        </p:nvCxnSpPr>
        <p:spPr>
          <a:xfrm>
            <a:off x="2286000" y="6383973"/>
            <a:ext cx="9906000" cy="0"/>
          </a:xfrm>
          <a:prstGeom prst="line">
            <a:avLst/>
          </a:prstGeom>
          <a:ln w="76200" cap="flat" cmpd="sng" algn="ctr">
            <a:solidFill>
              <a:srgbClr val="F5731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Rectángulo 7">
            <a:extLst>
              <a:ext uri="{FF2B5EF4-FFF2-40B4-BE49-F238E27FC236}">
                <a16:creationId xmlns:a16="http://schemas.microsoft.com/office/drawing/2014/main" id="{643537B3-D791-FE4D-AEA6-59763729D5BA}"/>
              </a:ext>
            </a:extLst>
          </p:cNvPr>
          <p:cNvSpPr/>
          <p:nvPr userDrawn="1"/>
        </p:nvSpPr>
        <p:spPr>
          <a:xfrm>
            <a:off x="0" y="0"/>
            <a:ext cx="2438400" cy="6858000"/>
          </a:xfrm>
          <a:prstGeom prst="rect">
            <a:avLst/>
          </a:prstGeom>
          <a:solidFill>
            <a:srgbClr val="F473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aphicFrame>
        <p:nvGraphicFramePr>
          <p:cNvPr id="26" name="Tabla 25">
            <a:extLst>
              <a:ext uri="{FF2B5EF4-FFF2-40B4-BE49-F238E27FC236}">
                <a16:creationId xmlns:a16="http://schemas.microsoft.com/office/drawing/2014/main" id="{220B7175-1AF0-8441-9744-4589F792CDD1}"/>
              </a:ext>
            </a:extLst>
          </p:cNvPr>
          <p:cNvGraphicFramePr>
            <a:graphicFrameLocks noGrp="1"/>
          </p:cNvGraphicFramePr>
          <p:nvPr userDrawn="1">
            <p:extLst>
              <p:ext uri="{D42A27DB-BD31-4B8C-83A1-F6EECF244321}">
                <p14:modId xmlns:p14="http://schemas.microsoft.com/office/powerpoint/2010/main" val="2140422865"/>
              </p:ext>
            </p:extLst>
          </p:nvPr>
        </p:nvGraphicFramePr>
        <p:xfrm>
          <a:off x="0" y="2515110"/>
          <a:ext cx="2447788" cy="2224224"/>
        </p:xfrm>
        <a:graphic>
          <a:graphicData uri="http://schemas.openxmlformats.org/drawingml/2006/table">
            <a:tbl>
              <a:tblPr firstRow="1" bandRow="1">
                <a:tableStyleId>{2D5ABB26-0587-4C30-8999-92F81FD0307C}</a:tableStyleId>
              </a:tblPr>
              <a:tblGrid>
                <a:gridCol w="2447788">
                  <a:extLst>
                    <a:ext uri="{9D8B030D-6E8A-4147-A177-3AD203B41FA5}">
                      <a16:colId xmlns:a16="http://schemas.microsoft.com/office/drawing/2014/main" val="1035837077"/>
                    </a:ext>
                  </a:extLst>
                </a:gridCol>
              </a:tblGrid>
              <a:tr h="556056">
                <a:tc>
                  <a:txBody>
                    <a:bodyPr/>
                    <a:lstStyle/>
                    <a:p>
                      <a:r>
                        <a:rPr lang="es-ES" sz="1400" b="0" kern="1200" dirty="0">
                          <a:solidFill>
                            <a:schemeClr val="tx1">
                              <a:lumMod val="65000"/>
                              <a:lumOff val="35000"/>
                            </a:schemeClr>
                          </a:solidFill>
                          <a:latin typeface="Helvetica" pitchFamily="2" charset="0"/>
                          <a:ea typeface="+mn-ea"/>
                          <a:cs typeface="Arial" panose="020B0604020202020204" pitchFamily="34" charset="0"/>
                        </a:rPr>
                        <a:t>Introducción</a:t>
                      </a:r>
                    </a:p>
                  </a:txBody>
                  <a:tcPr marL="127440" marR="19944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3265324"/>
                  </a:ext>
                </a:extLst>
              </a:tr>
              <a:tr h="556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dirty="0">
                          <a:solidFill>
                            <a:schemeClr val="tx1">
                              <a:lumMod val="65000"/>
                              <a:lumOff val="35000"/>
                            </a:schemeClr>
                          </a:solidFill>
                          <a:latin typeface="Helvetica" pitchFamily="2" charset="0"/>
                          <a:cs typeface="Arial" panose="020B0604020202020204" pitchFamily="34" charset="0"/>
                        </a:rPr>
                        <a:t>Método de fuentes distribuidas</a:t>
                      </a:r>
                    </a:p>
                  </a:txBody>
                  <a:tcPr marL="127440" marR="19944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92061"/>
                  </a:ext>
                </a:extLst>
              </a:tr>
              <a:tr h="556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dirty="0">
                          <a:solidFill>
                            <a:schemeClr val="tx1">
                              <a:lumMod val="65000"/>
                              <a:lumOff val="35000"/>
                            </a:schemeClr>
                          </a:solidFill>
                          <a:latin typeface="Helvetica" pitchFamily="2" charset="0"/>
                          <a:cs typeface="Arial" panose="020B0604020202020204" pitchFamily="34" charset="0"/>
                        </a:rPr>
                        <a:t>Resultados</a:t>
                      </a:r>
                    </a:p>
                  </a:txBody>
                  <a:tcPr marL="127440" marR="19944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4710825"/>
                  </a:ext>
                </a:extLst>
              </a:tr>
              <a:tr h="556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kern="1200" dirty="0">
                          <a:solidFill>
                            <a:schemeClr val="bg1"/>
                          </a:solidFill>
                          <a:effectLst>
                            <a:outerShdw blurRad="63500" sx="102000" sy="102000" algn="ctr" rotWithShape="0">
                              <a:prstClr val="black">
                                <a:alpha val="40000"/>
                              </a:prstClr>
                            </a:outerShdw>
                          </a:effectLst>
                          <a:latin typeface="Helvetica" pitchFamily="2" charset="0"/>
                          <a:ea typeface="+mn-ea"/>
                          <a:cs typeface="Arial" panose="020B0604020202020204" pitchFamily="34" charset="0"/>
                        </a:rPr>
                        <a:t>Conclusiones</a:t>
                      </a:r>
                    </a:p>
                  </a:txBody>
                  <a:tcPr marL="127440" marR="19944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418733139"/>
                  </a:ext>
                </a:extLst>
              </a:tr>
            </a:tbl>
          </a:graphicData>
        </a:graphic>
      </p:graphicFrame>
      <p:cxnSp>
        <p:nvCxnSpPr>
          <p:cNvPr id="7" name="Straight Connector 6">
            <a:extLst>
              <a:ext uri="{FF2B5EF4-FFF2-40B4-BE49-F238E27FC236}">
                <a16:creationId xmlns:a16="http://schemas.microsoft.com/office/drawing/2014/main" id="{2173A772-3C9F-B544-9C38-B9DBB4BC5A7C}"/>
              </a:ext>
            </a:extLst>
          </p:cNvPr>
          <p:cNvCxnSpPr>
            <a:cxnSpLocks/>
          </p:cNvCxnSpPr>
          <p:nvPr userDrawn="1"/>
        </p:nvCxnSpPr>
        <p:spPr>
          <a:xfrm>
            <a:off x="2438400" y="762000"/>
            <a:ext cx="8991600" cy="0"/>
          </a:xfrm>
          <a:prstGeom prst="line">
            <a:avLst/>
          </a:prstGeom>
          <a:ln w="50800" cap="flat">
            <a:solidFill>
              <a:srgbClr val="F5731F"/>
            </a:solidFill>
            <a:tailEnd type="diamond" w="med" len="med"/>
          </a:ln>
        </p:spPr>
        <p:style>
          <a:lnRef idx="1">
            <a:schemeClr val="accent1"/>
          </a:lnRef>
          <a:fillRef idx="0">
            <a:schemeClr val="accent1"/>
          </a:fillRef>
          <a:effectRef idx="0">
            <a:schemeClr val="accent1"/>
          </a:effectRef>
          <a:fontRef idx="minor">
            <a:schemeClr val="tx1"/>
          </a:fontRef>
        </p:style>
      </p:cxnSp>
      <p:sp>
        <p:nvSpPr>
          <p:cNvPr id="10" name="Triángulo 9">
            <a:extLst>
              <a:ext uri="{FF2B5EF4-FFF2-40B4-BE49-F238E27FC236}">
                <a16:creationId xmlns:a16="http://schemas.microsoft.com/office/drawing/2014/main" id="{09F8AB55-906D-BB4C-A25D-7BCCE8EBA68F}"/>
              </a:ext>
            </a:extLst>
          </p:cNvPr>
          <p:cNvSpPr/>
          <p:nvPr userDrawn="1"/>
        </p:nvSpPr>
        <p:spPr>
          <a:xfrm rot="16200000">
            <a:off x="2179683" y="4381318"/>
            <a:ext cx="381000" cy="1552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Slide Number Placeholder 5">
            <a:extLst>
              <a:ext uri="{FF2B5EF4-FFF2-40B4-BE49-F238E27FC236}">
                <a16:creationId xmlns:a16="http://schemas.microsoft.com/office/drawing/2014/main" id="{79B0BF14-62ED-8444-A24A-18AA3C913913}"/>
              </a:ext>
            </a:extLst>
          </p:cNvPr>
          <p:cNvSpPr txBox="1">
            <a:spLocks/>
          </p:cNvSpPr>
          <p:nvPr userDrawn="1">
            <p:custDataLst>
              <p:tags r:id="rId3"/>
            </p:custDataLst>
          </p:nvPr>
        </p:nvSpPr>
        <p:spPr>
          <a:xfrm>
            <a:off x="11775624" y="6496517"/>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s-ES_tradnl" sz="600" b="1" dirty="0">
              <a:solidFill>
                <a:schemeClr val="bg1"/>
              </a:solidFill>
              <a:latin typeface="+mj-lt"/>
            </a:endParaRPr>
          </a:p>
        </p:txBody>
      </p:sp>
      <p:sp>
        <p:nvSpPr>
          <p:cNvPr id="25" name="Pentágono 24">
            <a:extLst>
              <a:ext uri="{FF2B5EF4-FFF2-40B4-BE49-F238E27FC236}">
                <a16:creationId xmlns:a16="http://schemas.microsoft.com/office/drawing/2014/main" id="{C6E608EA-1B3E-394F-9EDC-610C5C803724}"/>
              </a:ext>
            </a:extLst>
          </p:cNvPr>
          <p:cNvSpPr/>
          <p:nvPr userDrawn="1"/>
        </p:nvSpPr>
        <p:spPr>
          <a:xfrm rot="10800000">
            <a:off x="11430000" y="6496516"/>
            <a:ext cx="762000" cy="291381"/>
          </a:xfrm>
          <a:prstGeom prst="homePlate">
            <a:avLst/>
          </a:prstGeom>
          <a:solidFill>
            <a:srgbClr val="F57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Slide Number Placeholder 5">
            <a:extLst>
              <a:ext uri="{FF2B5EF4-FFF2-40B4-BE49-F238E27FC236}">
                <a16:creationId xmlns:a16="http://schemas.microsoft.com/office/drawing/2014/main" id="{5375A408-4101-CF4B-A8DF-654C4B019F3B}"/>
              </a:ext>
            </a:extLst>
          </p:cNvPr>
          <p:cNvSpPr txBox="1">
            <a:spLocks/>
          </p:cNvSpPr>
          <p:nvPr userDrawn="1">
            <p:custDataLst>
              <p:tags r:id="rId4"/>
            </p:custDataLst>
          </p:nvPr>
        </p:nvSpPr>
        <p:spPr>
          <a:xfrm>
            <a:off x="11579772" y="6498739"/>
            <a:ext cx="528145"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s-ES_tradnl" sz="1400" b="0" i="0" smtClean="0">
                <a:solidFill>
                  <a:schemeClr val="bg1"/>
                </a:solidFill>
                <a:latin typeface="Helvetica Light" panose="020B0403020202020204" pitchFamily="34" charset="0"/>
              </a:rPr>
              <a:pPr algn="ctr"/>
              <a:t>‹Nº›</a:t>
            </a:fld>
            <a:endParaRPr lang="es-ES_tradnl" sz="1400" b="0" i="0" dirty="0">
              <a:solidFill>
                <a:schemeClr val="bg1"/>
              </a:solidFill>
              <a:latin typeface="Helvetica Light" panose="020B0403020202020204" pitchFamily="34" charset="0"/>
            </a:endParaRPr>
          </a:p>
        </p:txBody>
      </p:sp>
      <p:sp>
        <p:nvSpPr>
          <p:cNvPr id="38" name="Triángulo 37">
            <a:extLst>
              <a:ext uri="{FF2B5EF4-FFF2-40B4-BE49-F238E27FC236}">
                <a16:creationId xmlns:a16="http://schemas.microsoft.com/office/drawing/2014/main" id="{3644F0E1-6B3B-AF4A-9EA7-CEF4D92232E9}"/>
              </a:ext>
            </a:extLst>
          </p:cNvPr>
          <p:cNvSpPr/>
          <p:nvPr userDrawn="1"/>
        </p:nvSpPr>
        <p:spPr>
          <a:xfrm rot="5400000">
            <a:off x="2312443" y="683909"/>
            <a:ext cx="381000" cy="155210"/>
          </a:xfrm>
          <a:prstGeom prst="triangle">
            <a:avLst/>
          </a:prstGeom>
          <a:solidFill>
            <a:srgbClr val="F57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5731F"/>
              </a:solidFill>
            </a:endParaRPr>
          </a:p>
        </p:txBody>
      </p:sp>
      <p:sp>
        <p:nvSpPr>
          <p:cNvPr id="17" name="Marcador de pie de página 3">
            <a:extLst>
              <a:ext uri="{FF2B5EF4-FFF2-40B4-BE49-F238E27FC236}">
                <a16:creationId xmlns:a16="http://schemas.microsoft.com/office/drawing/2014/main" id="{D30B38DF-CC06-114F-AD0D-336DAB9C8449}"/>
              </a:ext>
            </a:extLst>
          </p:cNvPr>
          <p:cNvSpPr>
            <a:spLocks noGrp="1"/>
          </p:cNvSpPr>
          <p:nvPr>
            <p:ph type="ftr" sz="quarter" idx="3"/>
          </p:nvPr>
        </p:nvSpPr>
        <p:spPr>
          <a:xfrm>
            <a:off x="2546349" y="6496516"/>
            <a:ext cx="8796939" cy="246221"/>
          </a:xfrm>
          <a:prstGeom prst="rect">
            <a:avLst/>
          </a:prstGeom>
          <a:noFill/>
        </p:spPr>
        <p:txBody>
          <a:bodyPr wrap="square" rtlCol="0">
            <a:spAutoFit/>
          </a:bodyPr>
          <a:lstStyle>
            <a:lvl1pPr>
              <a:defRPr lang="es-ES_tradnl" sz="1000" b="0" i="0">
                <a:solidFill>
                  <a:schemeClr val="bg1"/>
                </a:solidFill>
                <a:latin typeface="Helvetica Light" panose="020B0403020202020204" pitchFamily="34" charset="0"/>
                <a:cs typeface="Arial" panose="020B0604020202020204" pitchFamily="34" charset="0"/>
              </a:defRPr>
            </a:lvl1pPr>
          </a:lstStyle>
          <a:p>
            <a:r>
              <a:rPr lang="es-ES"/>
              <a:t>Predicción del campo acústico producido en el lanzamiento de cohetes. Requena-Plens et al., 2020.</a:t>
            </a:r>
            <a:endParaRPr lang="es-ES" dirty="0">
              <a:latin typeface="Helvetica Light" panose="020B0403020202020204" pitchFamily="34" charset="0"/>
            </a:endParaRPr>
          </a:p>
        </p:txBody>
      </p:sp>
      <p:pic>
        <p:nvPicPr>
          <p:cNvPr id="19" name="Imagen 18">
            <a:extLst>
              <a:ext uri="{FF2B5EF4-FFF2-40B4-BE49-F238E27FC236}">
                <a16:creationId xmlns:a16="http://schemas.microsoft.com/office/drawing/2014/main" id="{504091CD-6FCC-344A-8AA1-7A9CFA7C587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55641" y="68578"/>
            <a:ext cx="1227549" cy="640694"/>
          </a:xfrm>
          <a:prstGeom prst="rect">
            <a:avLst/>
          </a:prstGeom>
        </p:spPr>
      </p:pic>
      <p:pic>
        <p:nvPicPr>
          <p:cNvPr id="20" name="Imagen 19" descr="Imagen que contiene dibujo, plato&#10;&#10;Descripción generada automáticamente">
            <a:extLst>
              <a:ext uri="{FF2B5EF4-FFF2-40B4-BE49-F238E27FC236}">
                <a16:creationId xmlns:a16="http://schemas.microsoft.com/office/drawing/2014/main" id="{EE62B890-9323-8C46-BA9A-ACB3833D308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62219" y="787837"/>
            <a:ext cx="1230359" cy="543460"/>
          </a:xfrm>
          <a:prstGeom prst="rect">
            <a:avLst/>
          </a:prstGeom>
        </p:spPr>
      </p:pic>
      <p:pic>
        <p:nvPicPr>
          <p:cNvPr id="21" name="Imagen 20" descr="Icono&#10;&#10;Descripción generada automáticamente">
            <a:extLst>
              <a:ext uri="{FF2B5EF4-FFF2-40B4-BE49-F238E27FC236}">
                <a16:creationId xmlns:a16="http://schemas.microsoft.com/office/drawing/2014/main" id="{B0F3229D-CFA6-C543-9E39-0AF0D7F9769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62741" y="89114"/>
            <a:ext cx="831451" cy="1254470"/>
          </a:xfrm>
          <a:prstGeom prst="rect">
            <a:avLst/>
          </a:prstGeom>
        </p:spPr>
      </p:pic>
      <p:pic>
        <p:nvPicPr>
          <p:cNvPr id="22" name="Imagen 21">
            <a:extLst>
              <a:ext uri="{FF2B5EF4-FFF2-40B4-BE49-F238E27FC236}">
                <a16:creationId xmlns:a16="http://schemas.microsoft.com/office/drawing/2014/main" id="{54000704-A26B-F149-B05B-BAACD7E3B4C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484" y="5761430"/>
            <a:ext cx="604597" cy="981307"/>
          </a:xfrm>
          <a:prstGeom prst="rect">
            <a:avLst/>
          </a:prstGeom>
        </p:spPr>
      </p:pic>
      <p:pic>
        <p:nvPicPr>
          <p:cNvPr id="23" name="Imagen 22">
            <a:extLst>
              <a:ext uri="{FF2B5EF4-FFF2-40B4-BE49-F238E27FC236}">
                <a16:creationId xmlns:a16="http://schemas.microsoft.com/office/drawing/2014/main" id="{6B898DA2-1C28-7D41-B6D5-E60C087F1F2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3565" y="5968618"/>
            <a:ext cx="1604908" cy="566929"/>
          </a:xfrm>
          <a:prstGeom prst="rect">
            <a:avLst/>
          </a:prstGeom>
        </p:spPr>
      </p:pic>
    </p:spTree>
    <p:extLst>
      <p:ext uri="{BB962C8B-B14F-4D97-AF65-F5344CB8AC3E}">
        <p14:creationId xmlns:p14="http://schemas.microsoft.com/office/powerpoint/2010/main" val="3560470538"/>
      </p:ext>
    </p:extLst>
  </p:cSld>
  <p:clrMap bg1="lt1" tx1="dk1" bg2="lt2" tx2="dk2" accent1="accent1" accent2="accent2" accent3="accent3" accent4="accent4" accent5="accent5" accent6="accent6" hlink="hlink" folHlink="folHlink"/>
  <p:sldLayoutIdLst>
    <p:sldLayoutId id="2147483666"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42233FBA-3288-CF43-868B-A7E6704A3E7A}"/>
              </a:ext>
            </a:extLst>
          </p:cNvPr>
          <p:cNvCxnSpPr>
            <a:cxnSpLocks/>
            <a:stCxn id="3" idx="1"/>
          </p:cNvCxnSpPr>
          <p:nvPr userDrawn="1"/>
        </p:nvCxnSpPr>
        <p:spPr>
          <a:xfrm flipH="1">
            <a:off x="305219" y="3429000"/>
            <a:ext cx="212773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0814D3C7-508F-F84D-AC87-11AA069B78E4}"/>
              </a:ext>
            </a:extLst>
          </p:cNvPr>
          <p:cNvSpPr/>
          <p:nvPr userDrawn="1"/>
        </p:nvSpPr>
        <p:spPr>
          <a:xfrm>
            <a:off x="2432957" y="0"/>
            <a:ext cx="9759043"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 name="Conector recto 4">
            <a:extLst>
              <a:ext uri="{FF2B5EF4-FFF2-40B4-BE49-F238E27FC236}">
                <a16:creationId xmlns:a16="http://schemas.microsoft.com/office/drawing/2014/main" id="{5B1B1970-0692-3F4B-A9FC-C664D18FA464}"/>
              </a:ext>
            </a:extLst>
          </p:cNvPr>
          <p:cNvCxnSpPr>
            <a:stCxn id="3" idx="1"/>
          </p:cNvCxnSpPr>
          <p:nvPr userDrawn="1"/>
        </p:nvCxnSpPr>
        <p:spPr>
          <a:xfrm flipV="1">
            <a:off x="2432957" y="3412671"/>
            <a:ext cx="7494814" cy="163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Imagen 17">
            <a:extLst>
              <a:ext uri="{FF2B5EF4-FFF2-40B4-BE49-F238E27FC236}">
                <a16:creationId xmlns:a16="http://schemas.microsoft.com/office/drawing/2014/main" id="{789B35BE-984B-7342-9EAD-6F3C8453893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57573" y="108471"/>
            <a:ext cx="1223318" cy="637200"/>
          </a:xfrm>
          <a:prstGeom prst="rect">
            <a:avLst/>
          </a:prstGeom>
        </p:spPr>
      </p:pic>
      <p:pic>
        <p:nvPicPr>
          <p:cNvPr id="19" name="Imagen 18" descr="Imagen que contiene Forma&#10;&#10;Descripción generada automáticamente">
            <a:extLst>
              <a:ext uri="{FF2B5EF4-FFF2-40B4-BE49-F238E27FC236}">
                <a16:creationId xmlns:a16="http://schemas.microsoft.com/office/drawing/2014/main" id="{E234D2E7-5D46-A342-8984-8F2C64F67D67}"/>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7573" y="846057"/>
            <a:ext cx="1224000" cy="540652"/>
          </a:xfrm>
          <a:prstGeom prst="rect">
            <a:avLst/>
          </a:prstGeom>
        </p:spPr>
      </p:pic>
      <p:pic>
        <p:nvPicPr>
          <p:cNvPr id="20" name="Imagen 19" descr="Imagen que contiene Forma&#10;&#10;Descripción generada automáticamente">
            <a:extLst>
              <a:ext uri="{FF2B5EF4-FFF2-40B4-BE49-F238E27FC236}">
                <a16:creationId xmlns:a16="http://schemas.microsoft.com/office/drawing/2014/main" id="{EE98069C-FEA4-AD43-8B8C-ED9FE51FE53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23572" y="108471"/>
            <a:ext cx="830344" cy="1252800"/>
          </a:xfrm>
          <a:prstGeom prst="rect">
            <a:avLst/>
          </a:prstGeom>
        </p:spPr>
      </p:pic>
      <p:pic>
        <p:nvPicPr>
          <p:cNvPr id="21" name="Imagen 20">
            <a:extLst>
              <a:ext uri="{FF2B5EF4-FFF2-40B4-BE49-F238E27FC236}">
                <a16:creationId xmlns:a16="http://schemas.microsoft.com/office/drawing/2014/main" id="{D64627BB-BAF5-4E40-9F09-005B81F1095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2566233"/>
            <a:ext cx="2442392" cy="862767"/>
          </a:xfrm>
          <a:prstGeom prst="rect">
            <a:avLst/>
          </a:prstGeom>
        </p:spPr>
      </p:pic>
      <p:pic>
        <p:nvPicPr>
          <p:cNvPr id="22" name="Imagen 21">
            <a:extLst>
              <a:ext uri="{FF2B5EF4-FFF2-40B4-BE49-F238E27FC236}">
                <a16:creationId xmlns:a16="http://schemas.microsoft.com/office/drawing/2014/main" id="{A5F3858A-C8EF-F94A-B47F-D73844B8FB90}"/>
              </a:ext>
            </a:extLst>
          </p:cNvPr>
          <p:cNvPicPr>
            <a:picLocks noChangeAspect="1"/>
          </p:cNvPicPr>
          <p:nvPr userDrawn="1"/>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854595" y="3445329"/>
            <a:ext cx="838841" cy="1361503"/>
          </a:xfrm>
          <a:prstGeom prst="rect">
            <a:avLst/>
          </a:prstGeom>
        </p:spPr>
      </p:pic>
    </p:spTree>
    <p:extLst>
      <p:ext uri="{BB962C8B-B14F-4D97-AF65-F5344CB8AC3E}">
        <p14:creationId xmlns:p14="http://schemas.microsoft.com/office/powerpoint/2010/main" val="1514757587"/>
      </p:ext>
    </p:extLst>
  </p:cSld>
  <p:clrMap bg1="lt1" tx1="dk1" bg2="lt2" tx2="dk2" accent1="accent1" accent2="accent2" accent3="accent3" accent4="accent4" accent5="accent5" accent6="accent6" hlink="hlink" folHlink="folHlink"/>
  <p:sldLayoutIdLst>
    <p:sldLayoutId id="2147483687" r:id="rId1"/>
  </p:sldLayoutIdLst>
  <p:hf sldNum="0" hdr="0" dt="0"/>
  <p:txStyles>
    <p:titleStyle>
      <a:lvl1pPr algn="l" defTabSz="914400" rtl="0" eaLnBrk="1" latinLnBrk="0" hangingPunct="1">
        <a:lnSpc>
          <a:spcPct val="90000"/>
        </a:lnSpc>
        <a:spcBef>
          <a:spcPct val="0"/>
        </a:spcBef>
        <a:buNone/>
        <a:defRPr lang="es-ES" sz="3000" kern="1200" smtClean="0">
          <a:solidFill>
            <a:schemeClr val="bg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47.png"/><Relationship Id="rId3" Type="http://schemas.openxmlformats.org/officeDocument/2006/relationships/notesSlide" Target="../notesSlides/notesSlide10.xml"/><Relationship Id="rId7" Type="http://schemas.openxmlformats.org/officeDocument/2006/relationships/image" Target="../media/image45.png"/><Relationship Id="rId12" Type="http://schemas.openxmlformats.org/officeDocument/2006/relationships/image" Target="../media/image39.svg"/><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48.png"/><Relationship Id="rId11" Type="http://schemas.openxmlformats.org/officeDocument/2006/relationships/image" Target="../media/image38.png"/><Relationship Id="rId10" Type="http://schemas.openxmlformats.org/officeDocument/2006/relationships/image" Target="../media/image44.svg"/><Relationship Id="rId9" Type="http://schemas.openxmlformats.org/officeDocument/2006/relationships/image" Target="../media/image43.png"/><Relationship Id="rId14" Type="http://schemas.openxmlformats.org/officeDocument/2006/relationships/image" Target="../media/image48.svg"/></Relationships>
</file>

<file path=ppt/slides/_rels/slide11.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notesSlide" Target="../notesSlides/notesSlide11.xml"/><Relationship Id="rId7" Type="http://schemas.openxmlformats.org/officeDocument/2006/relationships/image" Target="../media/image49.pn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43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4.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7.xml"/><Relationship Id="rId6" Type="http://schemas.openxmlformats.org/officeDocument/2006/relationships/image" Target="../media/image55.png"/><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0.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notesSlide" Target="../notesSlides/notesSlide7.xml"/><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slideLayout" Target="../slideLayouts/slideLayout3.xml"/><Relationship Id="rId16" Type="http://schemas.openxmlformats.org/officeDocument/2006/relationships/image" Target="../media/image31.svg"/><Relationship Id="rId20" Type="http://schemas.openxmlformats.org/officeDocument/2006/relationships/image" Target="../media/image35.png"/><Relationship Id="rId1" Type="http://schemas.openxmlformats.org/officeDocument/2006/relationships/tags" Target="../tags/tag11.xml"/><Relationship Id="rId6" Type="http://schemas.openxmlformats.org/officeDocument/2006/relationships/image" Target="../media/image21.png"/><Relationship Id="rId11" Type="http://schemas.openxmlformats.org/officeDocument/2006/relationships/image" Target="../media/image26.png"/><Relationship Id="rId15" Type="http://schemas.openxmlformats.org/officeDocument/2006/relationships/image" Target="../media/image30.png"/><Relationship Id="rId10" Type="http://schemas.openxmlformats.org/officeDocument/2006/relationships/image" Target="../media/image25.svg"/><Relationship Id="rId19" Type="http://schemas.openxmlformats.org/officeDocument/2006/relationships/image" Target="../media/image34.svg"/><Relationship Id="rId9" Type="http://schemas.openxmlformats.org/officeDocument/2006/relationships/image" Target="../media/image24.pn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8.xml"/><Relationship Id="rId7" Type="http://schemas.openxmlformats.org/officeDocument/2006/relationships/image" Target="../media/image36.pn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280.png"/><Relationship Id="rId10" Type="http://schemas.openxmlformats.org/officeDocument/2006/relationships/image" Target="../media/image39.sv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41.png"/><Relationship Id="rId10" Type="http://schemas.openxmlformats.org/officeDocument/2006/relationships/image" Target="../media/image44.svg"/><Relationship Id="rId4" Type="http://schemas.openxmlformats.org/officeDocument/2006/relationships/image" Target="../media/image40.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A269172-DF2D-8C44-BC22-3366236825F4}"/>
              </a:ext>
            </a:extLst>
          </p:cNvPr>
          <p:cNvSpPr>
            <a:spLocks noGrp="1"/>
          </p:cNvSpPr>
          <p:nvPr>
            <p:ph type="title"/>
          </p:nvPr>
        </p:nvSpPr>
        <p:spPr>
          <a:xfrm>
            <a:off x="3200399" y="2540778"/>
            <a:ext cx="7242314" cy="966908"/>
          </a:xfrm>
        </p:spPr>
        <p:txBody>
          <a:bodyPr/>
          <a:lstStyle/>
          <a:p>
            <a:r>
              <a:rPr lang="es-ES" dirty="0"/>
              <a:t>ACOUSTIC FIELD PREDICTION DURING THE LAUNCH OF ROCKETS. </a:t>
            </a:r>
          </a:p>
        </p:txBody>
      </p:sp>
      <p:sp>
        <p:nvSpPr>
          <p:cNvPr id="9" name="Subtítulo 8">
            <a:extLst>
              <a:ext uri="{FF2B5EF4-FFF2-40B4-BE49-F238E27FC236}">
                <a16:creationId xmlns:a16="http://schemas.microsoft.com/office/drawing/2014/main" id="{1C04F751-77CF-BE41-B2EE-D0C3A9F6BC1C}"/>
              </a:ext>
            </a:extLst>
          </p:cNvPr>
          <p:cNvSpPr>
            <a:spLocks noGrp="1"/>
          </p:cNvSpPr>
          <p:nvPr>
            <p:ph type="subTitle" idx="1"/>
          </p:nvPr>
        </p:nvSpPr>
        <p:spPr>
          <a:xfrm>
            <a:off x="3200400" y="3545458"/>
            <a:ext cx="6705600" cy="1295400"/>
          </a:xfrm>
        </p:spPr>
        <p:txBody>
          <a:bodyPr/>
          <a:lstStyle/>
          <a:p>
            <a:pPr marL="0" indent="0">
              <a:buNone/>
            </a:pPr>
            <a:r>
              <a:rPr lang="es-ES_tradnl" altLang="es-ES" sz="2000" dirty="0"/>
              <a:t>PREDICCIÓN DEL CAMPO ACÚSTICO PRODUCIDO EN EL LANZAMIENTO DE COHETES</a:t>
            </a:r>
          </a:p>
        </p:txBody>
      </p:sp>
      <p:sp>
        <p:nvSpPr>
          <p:cNvPr id="10" name="Marcador de contenido 9">
            <a:extLst>
              <a:ext uri="{FF2B5EF4-FFF2-40B4-BE49-F238E27FC236}">
                <a16:creationId xmlns:a16="http://schemas.microsoft.com/office/drawing/2014/main" id="{01E92C8E-9E14-C640-BCD0-DF6A2DE46407}"/>
              </a:ext>
            </a:extLst>
          </p:cNvPr>
          <p:cNvSpPr>
            <a:spLocks noGrp="1"/>
          </p:cNvSpPr>
          <p:nvPr>
            <p:ph sz="half" idx="10"/>
          </p:nvPr>
        </p:nvSpPr>
        <p:spPr>
          <a:xfrm>
            <a:off x="3200400" y="4442791"/>
            <a:ext cx="8358809" cy="2415209"/>
          </a:xfrm>
        </p:spPr>
        <p:txBody>
          <a:bodyPr/>
          <a:lstStyle/>
          <a:p>
            <a:pPr>
              <a:spcBef>
                <a:spcPct val="20000"/>
              </a:spcBef>
            </a:pPr>
            <a:r>
              <a:rPr lang="es-ES_tradnl" altLang="es-ES" dirty="0">
                <a:latin typeface="Helvetica Light" panose="020B0403020202020204" pitchFamily="34" charset="0"/>
              </a:rPr>
              <a:t>Octubre, 2020. </a:t>
            </a:r>
          </a:p>
          <a:p>
            <a:pPr>
              <a:spcBef>
                <a:spcPct val="20000"/>
              </a:spcBef>
            </a:pPr>
            <a:r>
              <a:rPr lang="es-ES_tradnl" altLang="es-ES" dirty="0" err="1">
                <a:latin typeface="Helvetica Light" panose="020B0403020202020204" pitchFamily="34" charset="0"/>
              </a:rPr>
              <a:t>Jose</a:t>
            </a:r>
            <a:r>
              <a:rPr lang="es-ES_tradnl" altLang="es-ES" dirty="0">
                <a:latin typeface="Helvetica Light" panose="020B0403020202020204" pitchFamily="34" charset="0"/>
              </a:rPr>
              <a:t> M. Requena-Plens</a:t>
            </a:r>
            <a:r>
              <a:rPr lang="es-ES_tradnl" altLang="es-ES" baseline="30000" dirty="0">
                <a:latin typeface="Helvetica Light" panose="020B0403020202020204" pitchFamily="34" charset="0"/>
              </a:rPr>
              <a:t>1</a:t>
            </a:r>
            <a:r>
              <a:rPr lang="es-ES_tradnl" altLang="es-ES" dirty="0">
                <a:latin typeface="Helvetica Light" panose="020B0403020202020204" pitchFamily="34" charset="0"/>
              </a:rPr>
              <a:t>, Noé Jiménez</a:t>
            </a:r>
            <a:r>
              <a:rPr lang="es-ES_tradnl" altLang="es-ES" baseline="30000" dirty="0">
                <a:latin typeface="Helvetica Light" panose="020B0403020202020204" pitchFamily="34" charset="0"/>
              </a:rPr>
              <a:t>2</a:t>
            </a:r>
            <a:r>
              <a:rPr lang="es-ES_tradnl" altLang="es-ES" dirty="0">
                <a:latin typeface="Helvetica Light" panose="020B0403020202020204" pitchFamily="34" charset="0"/>
              </a:rPr>
              <a:t>, Alejandro Cebrecos</a:t>
            </a:r>
            <a:r>
              <a:rPr lang="es-ES_tradnl" altLang="es-ES" baseline="30000" dirty="0">
                <a:latin typeface="Helvetica Light" panose="020B0403020202020204" pitchFamily="34" charset="0"/>
              </a:rPr>
              <a:t>2</a:t>
            </a:r>
            <a:r>
              <a:rPr lang="es-ES_tradnl" altLang="es-ES" dirty="0">
                <a:latin typeface="Helvetica Light" panose="020B0403020202020204" pitchFamily="34" charset="0"/>
              </a:rPr>
              <a:t>, Rubén Picó</a:t>
            </a:r>
            <a:r>
              <a:rPr lang="es-ES_tradnl" altLang="es-ES" baseline="30000" dirty="0">
                <a:latin typeface="Helvetica Light" panose="020B0403020202020204" pitchFamily="34" charset="0"/>
              </a:rPr>
              <a:t>1</a:t>
            </a:r>
            <a:r>
              <a:rPr lang="es-ES_tradnl" altLang="es-ES" dirty="0">
                <a:latin typeface="Helvetica Light" panose="020B0403020202020204" pitchFamily="34" charset="0"/>
              </a:rPr>
              <a:t>, Víctor J. Sánchez-Morcillo</a:t>
            </a:r>
            <a:r>
              <a:rPr lang="es-ES_tradnl" altLang="es-ES" baseline="30000" dirty="0">
                <a:latin typeface="Helvetica Light" panose="020B0403020202020204" pitchFamily="34" charset="0"/>
              </a:rPr>
              <a:t>1</a:t>
            </a:r>
            <a:r>
              <a:rPr lang="es-ES_tradnl" altLang="es-ES" dirty="0">
                <a:latin typeface="Helvetica Light" panose="020B0403020202020204" pitchFamily="34" charset="0"/>
              </a:rPr>
              <a:t> </a:t>
            </a:r>
          </a:p>
          <a:p>
            <a:pPr>
              <a:spcBef>
                <a:spcPct val="20000"/>
              </a:spcBef>
            </a:pPr>
            <a:endParaRPr lang="es-ES_tradnl" altLang="es-ES" sz="1000" dirty="0">
              <a:latin typeface="Helvetica Light" panose="020B0403020202020204" pitchFamily="34" charset="0"/>
            </a:endParaRPr>
          </a:p>
          <a:p>
            <a:pPr>
              <a:spcBef>
                <a:spcPct val="20000"/>
              </a:spcBef>
            </a:pPr>
            <a:r>
              <a:rPr lang="es-ES_tradnl" altLang="es-ES" baseline="30000" dirty="0">
                <a:latin typeface="Helvetica Light" panose="020B0403020202020204" pitchFamily="34" charset="0"/>
              </a:rPr>
              <a:t>1 </a:t>
            </a:r>
            <a:r>
              <a:rPr lang="es-ES_tradnl" altLang="es-ES" dirty="0">
                <a:latin typeface="Helvetica Light" panose="020B0403020202020204" pitchFamily="34" charset="0"/>
              </a:rPr>
              <a:t>Instituto de Investigación para la Gestión Integrada de Zonas Costeras.</a:t>
            </a:r>
            <a:br>
              <a:rPr lang="es-ES_tradnl" altLang="es-ES" dirty="0">
                <a:latin typeface="Helvetica Light" panose="020B0403020202020204" pitchFamily="34" charset="0"/>
              </a:rPr>
            </a:br>
            <a:r>
              <a:rPr lang="es-ES" baseline="30000" dirty="0">
                <a:latin typeface="Helvetica Light" panose="020B0403020202020204" pitchFamily="34" charset="0"/>
              </a:rPr>
              <a:t>2 </a:t>
            </a:r>
            <a:r>
              <a:rPr lang="es-ES" dirty="0">
                <a:latin typeface="Helvetica Light" panose="020B0403020202020204" pitchFamily="34" charset="0"/>
              </a:rPr>
              <a:t>Instituto de Instrumentación para Imagen Molecular (i3M), Consejo Superior de Investigaciones Científicas (CSIC).</a:t>
            </a:r>
          </a:p>
          <a:p>
            <a:pPr>
              <a:spcBef>
                <a:spcPct val="20000"/>
              </a:spcBef>
            </a:pPr>
            <a:endParaRPr lang="es-ES" sz="1000" dirty="0">
              <a:latin typeface="Helvetica Light" panose="020B0403020202020204" pitchFamily="34" charset="0"/>
            </a:endParaRPr>
          </a:p>
          <a:p>
            <a:pPr>
              <a:spcBef>
                <a:spcPct val="20000"/>
              </a:spcBef>
            </a:pPr>
            <a:r>
              <a:rPr lang="es-ES_tradnl" altLang="es-ES" dirty="0" err="1">
                <a:latin typeface="Helvetica Light" panose="020B0403020202020204" pitchFamily="34" charset="0"/>
              </a:rPr>
              <a:t>Universitat</a:t>
            </a:r>
            <a:r>
              <a:rPr lang="es-ES_tradnl" altLang="es-ES" dirty="0">
                <a:latin typeface="Helvetica Light" panose="020B0403020202020204" pitchFamily="34" charset="0"/>
              </a:rPr>
              <a:t> </a:t>
            </a:r>
            <a:r>
              <a:rPr lang="es-ES_tradnl" altLang="es-ES" dirty="0" err="1">
                <a:latin typeface="Helvetica Light" panose="020B0403020202020204" pitchFamily="34" charset="0"/>
              </a:rPr>
              <a:t>Politècnica</a:t>
            </a:r>
            <a:r>
              <a:rPr lang="es-ES_tradnl" altLang="es-ES" dirty="0">
                <a:latin typeface="Helvetica Light" panose="020B0403020202020204" pitchFamily="34" charset="0"/>
              </a:rPr>
              <a:t> de </a:t>
            </a:r>
            <a:r>
              <a:rPr lang="es-ES_tradnl" altLang="es-ES" dirty="0" err="1">
                <a:latin typeface="Helvetica Light" panose="020B0403020202020204" pitchFamily="34" charset="0"/>
              </a:rPr>
              <a:t>València</a:t>
            </a:r>
            <a:r>
              <a:rPr lang="es-ES_tradnl" altLang="es-ES" dirty="0">
                <a:latin typeface="Helvetica Light" panose="020B0403020202020204" pitchFamily="34" charset="0"/>
              </a:rPr>
              <a:t>.</a:t>
            </a:r>
          </a:p>
        </p:txBody>
      </p:sp>
    </p:spTree>
    <p:extLst>
      <p:ext uri="{BB962C8B-B14F-4D97-AF65-F5344CB8AC3E}">
        <p14:creationId xmlns:p14="http://schemas.microsoft.com/office/powerpoint/2010/main" val="191733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2A74541-3333-0B43-BF23-95627E7093C1}"/>
              </a:ext>
            </a:extLst>
          </p:cNvPr>
          <p:cNvSpPr>
            <a:spLocks noGrp="1"/>
          </p:cNvSpPr>
          <p:nvPr>
            <p:ph type="ftr" sz="quarter" idx="10"/>
          </p:nvPr>
        </p:nvSpPr>
        <p:spPr/>
        <p:txBody>
          <a:bodyPr/>
          <a:lstStyle/>
          <a:p>
            <a:r>
              <a:rPr lang="es-ES"/>
              <a:t>Predicción del campo acústico producido en el lanzamiento de cohetes. Requena-Plens et al., 2020.</a:t>
            </a:r>
            <a:endParaRPr lang="es-ES" dirty="0"/>
          </a:p>
        </p:txBody>
      </p:sp>
      <p:sp>
        <p:nvSpPr>
          <p:cNvPr id="2" name="Título 1">
            <a:extLst>
              <a:ext uri="{FF2B5EF4-FFF2-40B4-BE49-F238E27FC236}">
                <a16:creationId xmlns:a16="http://schemas.microsoft.com/office/drawing/2014/main" id="{AFB4DE1A-0FDB-4A45-96A7-62739B36B1FC}"/>
              </a:ext>
            </a:extLst>
          </p:cNvPr>
          <p:cNvSpPr>
            <a:spLocks noGrp="1"/>
          </p:cNvSpPr>
          <p:nvPr>
            <p:ph type="title"/>
          </p:nvPr>
        </p:nvSpPr>
        <p:spPr>
          <a:prstGeom prst="rect">
            <a:avLst/>
          </a:prstGeom>
        </p:spPr>
        <p:txBody>
          <a:bodyPr/>
          <a:lstStyle/>
          <a:p>
            <a:r>
              <a:rPr lang="es-ES" dirty="0"/>
              <a:t>Método de fuentes distribuidas (DSM)</a:t>
            </a:r>
          </a:p>
        </p:txBody>
      </p:sp>
      <mc:AlternateContent xmlns:mc="http://schemas.openxmlformats.org/markup-compatibility/2006" xmlns:a14="http://schemas.microsoft.com/office/drawing/2010/main">
        <mc:Choice Requires="a14">
          <p:sp>
            <p:nvSpPr>
              <p:cNvPr id="6" name="Marcador de contenido 5">
                <a:extLst>
                  <a:ext uri="{FF2B5EF4-FFF2-40B4-BE49-F238E27FC236}">
                    <a16:creationId xmlns:a16="http://schemas.microsoft.com/office/drawing/2014/main" id="{13DA5358-6427-6942-AAE0-191841092478}"/>
                  </a:ext>
                </a:extLst>
              </p:cNvPr>
              <p:cNvSpPr>
                <a:spLocks noGrp="1"/>
              </p:cNvSpPr>
              <p:nvPr>
                <p:ph idx="1"/>
              </p:nvPr>
            </p:nvSpPr>
            <p:spPr/>
            <p:txBody>
              <a:bodyPr/>
              <a:lstStyle/>
              <a:p>
                <a:r>
                  <a:rPr lang="es-ES" dirty="0"/>
                  <a:t>Utilizando las dos ecuaciones anteriores ya es posible obtener la potencia acústica en cada banda de frecuencia </a:t>
                </a:r>
                <a14:m>
                  <m:oMath xmlns:m="http://schemas.openxmlformats.org/officeDocument/2006/math">
                    <m:r>
                      <a:rPr lang="es-ES" b="0" i="1" smtClean="0">
                        <a:latin typeface="Cambria Math" panose="02040503050406030204" pitchFamily="18" charset="0"/>
                      </a:rPr>
                      <m:t>𝑏</m:t>
                    </m:r>
                  </m:oMath>
                </a14:m>
                <a:r>
                  <a:rPr lang="es-ES" dirty="0"/>
                  <a:t> para cada fuente </a:t>
                </a:r>
                <a14:m>
                  <m:oMath xmlns:m="http://schemas.openxmlformats.org/officeDocument/2006/math">
                    <m:r>
                      <a:rPr lang="es-ES" b="0" i="1" smtClean="0">
                        <a:latin typeface="Cambria Math" panose="02040503050406030204" pitchFamily="18" charset="0"/>
                      </a:rPr>
                      <m:t>𝑆</m:t>
                    </m:r>
                  </m:oMath>
                </a14:m>
                <a:r>
                  <a:rPr lang="es-ES" dirty="0"/>
                  <a:t>.</a:t>
                </a:r>
              </a:p>
            </p:txBody>
          </p:sp>
        </mc:Choice>
        <mc:Fallback xmlns="">
          <p:sp>
            <p:nvSpPr>
              <p:cNvPr id="6" name="Marcador de contenido 5">
                <a:extLst>
                  <a:ext uri="{FF2B5EF4-FFF2-40B4-BE49-F238E27FC236}">
                    <a16:creationId xmlns:a16="http://schemas.microsoft.com/office/drawing/2014/main" id="{13DA5358-6427-6942-AAE0-191841092478}"/>
                  </a:ext>
                </a:extLst>
              </p:cNvPr>
              <p:cNvSpPr>
                <a:spLocks noGrp="1" noRot="1" noChangeAspect="1" noMove="1" noResize="1" noEditPoints="1" noAdjustHandles="1" noChangeArrowheads="1" noChangeShapeType="1" noTextEdit="1"/>
              </p:cNvSpPr>
              <p:nvPr>
                <p:ph idx="1"/>
              </p:nvPr>
            </p:nvSpPr>
            <p:spPr>
              <a:blipFill>
                <a:blip r:embed="rId6"/>
                <a:stretch>
                  <a:fillRect l="-279" t="-726" r="-140"/>
                </a:stretch>
              </a:blipFill>
            </p:spPr>
            <p:txBody>
              <a:bodyPr/>
              <a:lstStyle/>
              <a:p>
                <a:r>
                  <a:rPr lang="es-ES">
                    <a:noFill/>
                  </a:rPr>
                  <a:t> </a:t>
                </a:r>
              </a:p>
            </p:txBody>
          </p:sp>
        </mc:Fallback>
      </mc:AlternateContent>
      <p:pic>
        <p:nvPicPr>
          <p:cNvPr id="12" name="Gráfico 11">
            <a:extLst>
              <a:ext uri="{FF2B5EF4-FFF2-40B4-BE49-F238E27FC236}">
                <a16:creationId xmlns:a16="http://schemas.microsoft.com/office/drawing/2014/main" id="{B6E7DEE9-7214-E948-9E52-BCE705C81B1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153311" y="2125038"/>
            <a:ext cx="3039484" cy="1098208"/>
          </a:xfrm>
          <a:prstGeom prst="rect">
            <a:avLst/>
          </a:prstGeom>
        </p:spPr>
      </p:pic>
      <p:grpSp>
        <p:nvGrpSpPr>
          <p:cNvPr id="16" name="Grupo 15">
            <a:extLst>
              <a:ext uri="{FF2B5EF4-FFF2-40B4-BE49-F238E27FC236}">
                <a16:creationId xmlns:a16="http://schemas.microsoft.com/office/drawing/2014/main" id="{21FBC651-C553-0E43-9F7F-FEB155F93073}"/>
              </a:ext>
            </a:extLst>
          </p:cNvPr>
          <p:cNvGrpSpPr/>
          <p:nvPr/>
        </p:nvGrpSpPr>
        <p:grpSpPr>
          <a:xfrm>
            <a:off x="2753360" y="1961539"/>
            <a:ext cx="4287520" cy="2934921"/>
            <a:chOff x="2753360" y="1554860"/>
            <a:chExt cx="4287520" cy="2934921"/>
          </a:xfrm>
        </p:grpSpPr>
        <p:pic>
          <p:nvPicPr>
            <p:cNvPr id="13" name="Gráfico 12">
              <a:extLst>
                <a:ext uri="{FF2B5EF4-FFF2-40B4-BE49-F238E27FC236}">
                  <a16:creationId xmlns:a16="http://schemas.microsoft.com/office/drawing/2014/main" id="{130EB2B9-E751-8241-99FD-28B06D43604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918787" y="3662504"/>
              <a:ext cx="3693972" cy="575290"/>
            </a:xfrm>
            <a:prstGeom prst="rect">
              <a:avLst/>
            </a:prstGeom>
          </p:spPr>
        </p:pic>
        <p:pic>
          <p:nvPicPr>
            <p:cNvPr id="9" name="Gráfico 8">
              <a:extLst>
                <a:ext uri="{FF2B5EF4-FFF2-40B4-BE49-F238E27FC236}">
                  <a16:creationId xmlns:a16="http://schemas.microsoft.com/office/drawing/2014/main" id="{36D8B010-38A5-D140-8F01-04B4CAB98B5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18787" y="1718359"/>
              <a:ext cx="3693972" cy="1098208"/>
            </a:xfrm>
            <a:prstGeom prst="rect">
              <a:avLst/>
            </a:prstGeom>
          </p:spPr>
        </p:pic>
        <p:sp>
          <p:nvSpPr>
            <p:cNvPr id="14" name="Rectángulo 13">
              <a:extLst>
                <a:ext uri="{FF2B5EF4-FFF2-40B4-BE49-F238E27FC236}">
                  <a16:creationId xmlns:a16="http://schemas.microsoft.com/office/drawing/2014/main" id="{93D40146-EDB0-FB40-B278-AF6FF703F693}"/>
                </a:ext>
              </a:extLst>
            </p:cNvPr>
            <p:cNvSpPr/>
            <p:nvPr/>
          </p:nvSpPr>
          <p:spPr>
            <a:xfrm>
              <a:off x="2753360" y="1554860"/>
              <a:ext cx="4287520" cy="2934921"/>
            </a:xfrm>
            <a:prstGeom prst="rect">
              <a:avLst/>
            </a:prstGeom>
            <a:noFill/>
            <a:ln w="38100">
              <a:solidFill>
                <a:srgbClr val="F57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19" name="Conector recto de flecha 18">
            <a:extLst>
              <a:ext uri="{FF2B5EF4-FFF2-40B4-BE49-F238E27FC236}">
                <a16:creationId xmlns:a16="http://schemas.microsoft.com/office/drawing/2014/main" id="{8267E247-B12C-6748-A577-EE524ACBE6D9}"/>
              </a:ext>
            </a:extLst>
          </p:cNvPr>
          <p:cNvCxnSpPr>
            <a:cxnSpLocks/>
          </p:cNvCxnSpPr>
          <p:nvPr/>
        </p:nvCxnSpPr>
        <p:spPr>
          <a:xfrm>
            <a:off x="6732000" y="2674142"/>
            <a:ext cx="1332000" cy="0"/>
          </a:xfrm>
          <a:prstGeom prst="straightConnector1">
            <a:avLst/>
          </a:prstGeom>
          <a:ln w="857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upo 19">
            <a:extLst>
              <a:ext uri="{FF2B5EF4-FFF2-40B4-BE49-F238E27FC236}">
                <a16:creationId xmlns:a16="http://schemas.microsoft.com/office/drawing/2014/main" id="{D674450F-5F99-1941-B40A-03638E59A1FE}"/>
              </a:ext>
            </a:extLst>
          </p:cNvPr>
          <p:cNvGrpSpPr/>
          <p:nvPr/>
        </p:nvGrpSpPr>
        <p:grpSpPr>
          <a:xfrm>
            <a:off x="7529293" y="4005902"/>
            <a:ext cx="4287520" cy="741452"/>
            <a:chOff x="7529293" y="3599223"/>
            <a:chExt cx="4287520" cy="741452"/>
          </a:xfrm>
        </p:grpSpPr>
        <p:pic>
          <p:nvPicPr>
            <p:cNvPr id="8" name="Gráfico 7">
              <a:extLst>
                <a:ext uri="{FF2B5EF4-FFF2-40B4-BE49-F238E27FC236}">
                  <a16:creationId xmlns:a16="http://schemas.microsoft.com/office/drawing/2014/main" id="{DC796F09-0BE1-DD48-8EF5-A8AC99A688C6}"/>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7607935" y="3726167"/>
              <a:ext cx="4123989" cy="539291"/>
            </a:xfrm>
            <a:prstGeom prst="rect">
              <a:avLst/>
            </a:prstGeom>
          </p:spPr>
        </p:pic>
        <p:sp>
          <p:nvSpPr>
            <p:cNvPr id="21" name="Rectángulo 20">
              <a:extLst>
                <a:ext uri="{FF2B5EF4-FFF2-40B4-BE49-F238E27FC236}">
                  <a16:creationId xmlns:a16="http://schemas.microsoft.com/office/drawing/2014/main" id="{DAC04C5A-6C5F-884B-8903-15BA855F642F}"/>
                </a:ext>
              </a:extLst>
            </p:cNvPr>
            <p:cNvSpPr/>
            <p:nvPr/>
          </p:nvSpPr>
          <p:spPr>
            <a:xfrm>
              <a:off x="7529293" y="3599223"/>
              <a:ext cx="4287520" cy="741452"/>
            </a:xfrm>
            <a:prstGeom prst="rect">
              <a:avLst/>
            </a:prstGeom>
            <a:noFill/>
            <a:ln w="38100">
              <a:solidFill>
                <a:srgbClr val="F57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ustDataLst>
      <p:tags r:id="rId1"/>
    </p:custDataLst>
    <p:extLst>
      <p:ext uri="{BB962C8B-B14F-4D97-AF65-F5344CB8AC3E}">
        <p14:creationId xmlns:p14="http://schemas.microsoft.com/office/powerpoint/2010/main" val="338844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2A74541-3333-0B43-BF23-95627E7093C1}"/>
              </a:ext>
            </a:extLst>
          </p:cNvPr>
          <p:cNvSpPr>
            <a:spLocks noGrp="1"/>
          </p:cNvSpPr>
          <p:nvPr>
            <p:ph type="ftr" sz="quarter" idx="10"/>
          </p:nvPr>
        </p:nvSpPr>
        <p:spPr/>
        <p:txBody>
          <a:bodyPr/>
          <a:lstStyle/>
          <a:p>
            <a:r>
              <a:rPr lang="es-ES"/>
              <a:t>Predicción del campo acústico producido en el lanzamiento de cohetes. Requena-Plens et al., 2020.</a:t>
            </a:r>
            <a:endParaRPr lang="es-ES" dirty="0"/>
          </a:p>
        </p:txBody>
      </p:sp>
      <p:sp>
        <p:nvSpPr>
          <p:cNvPr id="2" name="Título 1">
            <a:extLst>
              <a:ext uri="{FF2B5EF4-FFF2-40B4-BE49-F238E27FC236}">
                <a16:creationId xmlns:a16="http://schemas.microsoft.com/office/drawing/2014/main" id="{AFB4DE1A-0FDB-4A45-96A7-62739B36B1FC}"/>
              </a:ext>
            </a:extLst>
          </p:cNvPr>
          <p:cNvSpPr>
            <a:spLocks noGrp="1"/>
          </p:cNvSpPr>
          <p:nvPr>
            <p:ph type="title"/>
          </p:nvPr>
        </p:nvSpPr>
        <p:spPr>
          <a:prstGeom prst="rect">
            <a:avLst/>
          </a:prstGeom>
        </p:spPr>
        <p:txBody>
          <a:bodyPr/>
          <a:lstStyle/>
          <a:p>
            <a:r>
              <a:rPr lang="es-ES" dirty="0"/>
              <a:t>Método de fuentes distribuidas (DSM)</a:t>
            </a:r>
          </a:p>
        </p:txBody>
      </p:sp>
      <mc:AlternateContent xmlns:mc="http://schemas.openxmlformats.org/markup-compatibility/2006" xmlns:a14="http://schemas.microsoft.com/office/drawing/2010/main">
        <mc:Choice Requires="a14">
          <p:sp>
            <p:nvSpPr>
              <p:cNvPr id="6" name="Marcador de contenido 5">
                <a:extLst>
                  <a:ext uri="{FF2B5EF4-FFF2-40B4-BE49-F238E27FC236}">
                    <a16:creationId xmlns:a16="http://schemas.microsoft.com/office/drawing/2014/main" id="{13DA5358-6427-6942-AAE0-191841092478}"/>
                  </a:ext>
                </a:extLst>
              </p:cNvPr>
              <p:cNvSpPr>
                <a:spLocks noGrp="1"/>
              </p:cNvSpPr>
              <p:nvPr>
                <p:ph idx="1"/>
              </p:nvPr>
            </p:nvSpPr>
            <p:spPr/>
            <p:txBody>
              <a:bodyPr/>
              <a:lstStyle/>
              <a:p>
                <a:r>
                  <a:rPr lang="es-ES" dirty="0"/>
                  <a:t>Por último es necesario aplicar una </a:t>
                </a:r>
                <a:r>
                  <a:rPr lang="es-ES" b="1" dirty="0"/>
                  <a:t>corrección de nivel y espectro </a:t>
                </a:r>
                <a:r>
                  <a:rPr lang="es-ES" dirty="0"/>
                  <a:t>según la posición de la fuente respecto a la salida de la tobera, para ello es necesario el ángulo </a:t>
                </a: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𝜃</m:t>
                        </m:r>
                      </m:e>
                      <m:sub>
                        <m:r>
                          <a:rPr lang="es-ES" b="0" i="1" smtClean="0">
                            <a:latin typeface="Cambria Math" panose="02040503050406030204" pitchFamily="18" charset="0"/>
                          </a:rPr>
                          <m:t>𝑠</m:t>
                        </m:r>
                      </m:sub>
                    </m:sSub>
                  </m:oMath>
                </a14:m>
                <a:r>
                  <a:rPr lang="es-ES" dirty="0"/>
                  <a:t>. Plotkin y Sutherland</a:t>
                </a:r>
                <a:r>
                  <a:rPr lang="es-ES" baseline="30000" dirty="0"/>
                  <a:t>1</a:t>
                </a:r>
                <a:r>
                  <a:rPr lang="es-ES" dirty="0"/>
                  <a:t> proponen una corrección teniendo en cuenta el ángulo y el número de </a:t>
                </a:r>
                <a:r>
                  <a:rPr lang="es-ES" dirty="0" err="1"/>
                  <a:t>Strouhal</a:t>
                </a:r>
                <a:r>
                  <a:rPr lang="es-ES" dirty="0"/>
                  <a:t> para cada banda de frecuencia </a:t>
                </a:r>
                <a14:m>
                  <m:oMath xmlns:m="http://schemas.openxmlformats.org/officeDocument/2006/math">
                    <m:r>
                      <a:rPr lang="es-ES" b="0" i="1" smtClean="0">
                        <a:latin typeface="Cambria Math" panose="02040503050406030204" pitchFamily="18" charset="0"/>
                      </a:rPr>
                      <m:t>𝑏</m:t>
                    </m:r>
                    <m:r>
                      <a:rPr lang="es-ES" b="0" i="1" smtClean="0">
                        <a:latin typeface="Cambria Math" panose="02040503050406030204" pitchFamily="18" charset="0"/>
                      </a:rPr>
                      <m:t>.</m:t>
                    </m:r>
                  </m:oMath>
                </a14:m>
                <a:endParaRPr lang="es-ES" dirty="0"/>
              </a:p>
            </p:txBody>
          </p:sp>
        </mc:Choice>
        <mc:Fallback xmlns="">
          <p:sp>
            <p:nvSpPr>
              <p:cNvPr id="6" name="Marcador de contenido 5">
                <a:extLst>
                  <a:ext uri="{FF2B5EF4-FFF2-40B4-BE49-F238E27FC236}">
                    <a16:creationId xmlns:a16="http://schemas.microsoft.com/office/drawing/2014/main" id="{13DA5358-6427-6942-AAE0-191841092478}"/>
                  </a:ext>
                </a:extLst>
              </p:cNvPr>
              <p:cNvSpPr>
                <a:spLocks noGrp="1" noRot="1" noChangeAspect="1" noMove="1" noResize="1" noEditPoints="1" noAdjustHandles="1" noChangeArrowheads="1" noChangeShapeType="1" noTextEdit="1"/>
              </p:cNvSpPr>
              <p:nvPr>
                <p:ph idx="1"/>
              </p:nvPr>
            </p:nvSpPr>
            <p:spPr>
              <a:blipFill>
                <a:blip r:embed="rId6"/>
                <a:stretch>
                  <a:fillRect l="-279" t="-726"/>
                </a:stretch>
              </a:blipFill>
            </p:spPr>
            <p:txBody>
              <a:bodyPr/>
              <a:lstStyle/>
              <a:p>
                <a:r>
                  <a:rPr lang="es-ES">
                    <a:noFill/>
                  </a:rPr>
                  <a:t> </a:t>
                </a:r>
              </a:p>
            </p:txBody>
          </p:sp>
        </mc:Fallback>
      </mc:AlternateContent>
      <p:pic>
        <p:nvPicPr>
          <p:cNvPr id="10" name="Imagen 9" descr="Gráfico&#10;&#10;Descripción generada automáticamente">
            <a:extLst>
              <a:ext uri="{FF2B5EF4-FFF2-40B4-BE49-F238E27FC236}">
                <a16:creationId xmlns:a16="http://schemas.microsoft.com/office/drawing/2014/main" id="{15A129DB-BDA1-CF40-A0C0-ECCB60E766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15435" y="2169392"/>
            <a:ext cx="4817773" cy="2859660"/>
          </a:xfrm>
          <a:prstGeom prst="rect">
            <a:avLst/>
          </a:prstGeom>
        </p:spPr>
      </p:pic>
      <p:pic>
        <p:nvPicPr>
          <p:cNvPr id="18" name="Imagen 17" descr="Gráfico&#10;&#10;Descripción generada automáticamente">
            <a:extLst>
              <a:ext uri="{FF2B5EF4-FFF2-40B4-BE49-F238E27FC236}">
                <a16:creationId xmlns:a16="http://schemas.microsoft.com/office/drawing/2014/main" id="{857C438A-196E-554A-B39C-8C9BE731E89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72258" y="1863519"/>
            <a:ext cx="4094301" cy="3696796"/>
          </a:xfrm>
          <a:prstGeom prst="rect">
            <a:avLst/>
          </a:prstGeom>
        </p:spPr>
      </p:pic>
      <p:sp>
        <p:nvSpPr>
          <p:cNvPr id="22" name="CuadroTexto 21">
            <a:extLst>
              <a:ext uri="{FF2B5EF4-FFF2-40B4-BE49-F238E27FC236}">
                <a16:creationId xmlns:a16="http://schemas.microsoft.com/office/drawing/2014/main" id="{BC020CCB-3A3D-6D48-8935-5489CF38ED94}"/>
              </a:ext>
            </a:extLst>
          </p:cNvPr>
          <p:cNvSpPr txBox="1"/>
          <p:nvPr/>
        </p:nvSpPr>
        <p:spPr>
          <a:xfrm>
            <a:off x="2458891" y="6085009"/>
            <a:ext cx="9472931" cy="369332"/>
          </a:xfrm>
          <a:prstGeom prst="rect">
            <a:avLst/>
          </a:prstGeom>
          <a:noFill/>
        </p:spPr>
        <p:txBody>
          <a:bodyPr wrap="square" rtlCol="0">
            <a:spAutoFit/>
          </a:bodyPr>
          <a:lstStyle/>
          <a:p>
            <a:r>
              <a:rPr lang="es-ES" sz="1000" i="1" baseline="30000" dirty="0">
                <a:latin typeface="Helvetica Light Oblique" panose="020B0403020202020204" pitchFamily="34" charset="0"/>
              </a:rPr>
              <a:t>1</a:t>
            </a:r>
            <a:r>
              <a:rPr lang="en-US" sz="1000" i="1" dirty="0">
                <a:latin typeface="Helvetica Light Oblique" panose="020B0403020202020204" pitchFamily="34" charset="0"/>
              </a:rPr>
              <a:t>Plotkin K. J. &amp; Sutherland, L. C. Prediction of the Acoustics Environment Induced by the Launch of Ares I Vehicle. Wyle Report WR 07-27. Wyle Laboratories. 2007.</a:t>
            </a:r>
            <a:endParaRPr lang="es-ES" sz="1000" i="1" baseline="30000" dirty="0">
              <a:latin typeface="Helvetica Light Oblique" panose="020B0403020202020204" pitchFamily="34" charset="0"/>
            </a:endParaRPr>
          </a:p>
          <a:p>
            <a:endParaRPr lang="es-ES" sz="1200" i="1" baseline="30000" dirty="0">
              <a:latin typeface="Helvetica Light Oblique" panose="020B0403020202020204" pitchFamily="34" charset="0"/>
            </a:endParaRPr>
          </a:p>
        </p:txBody>
      </p:sp>
    </p:spTree>
    <p:custDataLst>
      <p:tags r:id="rId1"/>
    </p:custDataLst>
    <p:extLst>
      <p:ext uri="{BB962C8B-B14F-4D97-AF65-F5344CB8AC3E}">
        <p14:creationId xmlns:p14="http://schemas.microsoft.com/office/powerpoint/2010/main" val="133545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1.48148E-6 L 0.21889 0.00023 " pathEditMode="relative" rAng="0" ptsTypes="AA">
                                      <p:cBhvr>
                                        <p:cTn id="6" dur="1000" fill="hold"/>
                                        <p:tgtEl>
                                          <p:spTgt spid="10"/>
                                        </p:tgtEl>
                                        <p:attrNameLst>
                                          <p:attrName>ppt_x</p:attrName>
                                          <p:attrName>ppt_y</p:attrName>
                                        </p:attrNameLst>
                                      </p:cBhvr>
                                      <p:rCtr x="10938" y="0"/>
                                    </p:animMotion>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ACFBF48C-2049-7646-90DC-6A7AA5D87581}"/>
              </a:ext>
            </a:extLst>
          </p:cNvPr>
          <p:cNvSpPr>
            <a:spLocks noGrp="1"/>
          </p:cNvSpPr>
          <p:nvPr>
            <p:ph type="ftr" sz="quarter" idx="10"/>
          </p:nvPr>
        </p:nvSpPr>
        <p:spPr/>
        <p:txBody>
          <a:bodyPr/>
          <a:lstStyle/>
          <a:p>
            <a:r>
              <a:rPr lang="es-ES"/>
              <a:t>Predicción del campo acústico producido en el lanzamiento de cohetes. Requena-Plens et al., 2020.</a:t>
            </a:r>
            <a:endParaRPr lang="es-ES" dirty="0"/>
          </a:p>
        </p:txBody>
      </p:sp>
      <p:sp>
        <p:nvSpPr>
          <p:cNvPr id="2" name="Título 1">
            <a:extLst>
              <a:ext uri="{FF2B5EF4-FFF2-40B4-BE49-F238E27FC236}">
                <a16:creationId xmlns:a16="http://schemas.microsoft.com/office/drawing/2014/main" id="{36B0816F-02FA-7A48-9990-DBE3FC0BA5F0}"/>
              </a:ext>
            </a:extLst>
          </p:cNvPr>
          <p:cNvSpPr>
            <a:spLocks noGrp="1"/>
          </p:cNvSpPr>
          <p:nvPr>
            <p:ph type="title"/>
          </p:nvPr>
        </p:nvSpPr>
        <p:spPr>
          <a:prstGeom prst="rect">
            <a:avLst/>
          </a:prstGeom>
        </p:spPr>
        <p:txBody>
          <a:bodyPr/>
          <a:lstStyle/>
          <a:p>
            <a:r>
              <a:rPr lang="es-ES" dirty="0"/>
              <a:t>Resultados</a:t>
            </a:r>
          </a:p>
        </p:txBody>
      </p:sp>
      <p:sp>
        <p:nvSpPr>
          <p:cNvPr id="5" name="Marcador de contenido 4">
            <a:extLst>
              <a:ext uri="{FF2B5EF4-FFF2-40B4-BE49-F238E27FC236}">
                <a16:creationId xmlns:a16="http://schemas.microsoft.com/office/drawing/2014/main" id="{ED6CDC1D-9024-4043-8ECC-895F94D40336}"/>
              </a:ext>
            </a:extLst>
          </p:cNvPr>
          <p:cNvSpPr>
            <a:spLocks noGrp="1"/>
          </p:cNvSpPr>
          <p:nvPr>
            <p:ph idx="1"/>
          </p:nvPr>
        </p:nvSpPr>
        <p:spPr/>
        <p:txBody>
          <a:bodyPr/>
          <a:lstStyle/>
          <a:p>
            <a:r>
              <a:rPr lang="es-ES" dirty="0"/>
              <a:t>Los resultados obtenidos se comparan con las medidas experimentales realizadas por la ESA en la plataforma de lanzamiento ubicada en </a:t>
            </a:r>
            <a:r>
              <a:rPr lang="es-ES" dirty="0" err="1"/>
              <a:t>Kourou</a:t>
            </a:r>
            <a:r>
              <a:rPr lang="es-ES" dirty="0"/>
              <a:t>.</a:t>
            </a:r>
          </a:p>
        </p:txBody>
      </p:sp>
      <p:pic>
        <p:nvPicPr>
          <p:cNvPr id="12" name="Imagen 11" descr="Imagen que contiene Gráfico&#10;&#10;Descripción generada automáticamente">
            <a:extLst>
              <a:ext uri="{FF2B5EF4-FFF2-40B4-BE49-F238E27FC236}">
                <a16:creationId xmlns:a16="http://schemas.microsoft.com/office/drawing/2014/main" id="{674DA964-24C7-184A-BDD3-F73FBC8517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6349" y="1693469"/>
            <a:ext cx="4860000" cy="4371429"/>
          </a:xfrm>
          <a:prstGeom prst="rect">
            <a:avLst/>
          </a:prstGeom>
        </p:spPr>
      </p:pic>
      <p:pic>
        <p:nvPicPr>
          <p:cNvPr id="14" name="Imagen 13" descr="Gráfico&#10;&#10;Descripción generada automáticamente">
            <a:extLst>
              <a:ext uri="{FF2B5EF4-FFF2-40B4-BE49-F238E27FC236}">
                <a16:creationId xmlns:a16="http://schemas.microsoft.com/office/drawing/2014/main" id="{54BB859D-EF5B-454E-8E57-9BF819D0742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81817" y="1693469"/>
            <a:ext cx="4325575" cy="4371429"/>
          </a:xfrm>
          <a:prstGeom prst="rect">
            <a:avLst/>
          </a:prstGeom>
        </p:spPr>
      </p:pic>
      <p:pic>
        <p:nvPicPr>
          <p:cNvPr id="16" name="Imagen 15" descr="Gráfico&#10;&#10;Descripción generada automáticamente">
            <a:extLst>
              <a:ext uri="{FF2B5EF4-FFF2-40B4-BE49-F238E27FC236}">
                <a16:creationId xmlns:a16="http://schemas.microsoft.com/office/drawing/2014/main" id="{49B8B5F9-4688-3640-A880-2D778C70C0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83322" y="1693468"/>
            <a:ext cx="4860000" cy="4371429"/>
          </a:xfrm>
          <a:prstGeom prst="rect">
            <a:avLst/>
          </a:prstGeom>
        </p:spPr>
      </p:pic>
      <p:pic>
        <p:nvPicPr>
          <p:cNvPr id="18" name="Imagen 17" descr="Gráfico&#10;&#10;Descripción generada automáticamente">
            <a:extLst>
              <a:ext uri="{FF2B5EF4-FFF2-40B4-BE49-F238E27FC236}">
                <a16:creationId xmlns:a16="http://schemas.microsoft.com/office/drawing/2014/main" id="{0CEE9B62-E3AF-564B-99EE-9B37ADB9070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517746" y="1693468"/>
            <a:ext cx="4325575" cy="4371429"/>
          </a:xfrm>
          <a:prstGeom prst="rect">
            <a:avLst/>
          </a:prstGeom>
        </p:spPr>
      </p:pic>
      <p:sp>
        <p:nvSpPr>
          <p:cNvPr id="20" name="CuadroTexto 19">
            <a:extLst>
              <a:ext uri="{FF2B5EF4-FFF2-40B4-BE49-F238E27FC236}">
                <a16:creationId xmlns:a16="http://schemas.microsoft.com/office/drawing/2014/main" id="{986AD932-1225-1044-B6F5-715CBF9614C9}"/>
              </a:ext>
            </a:extLst>
          </p:cNvPr>
          <p:cNvSpPr txBox="1"/>
          <p:nvPr/>
        </p:nvSpPr>
        <p:spPr>
          <a:xfrm>
            <a:off x="4338395" y="1693467"/>
            <a:ext cx="1275907" cy="307777"/>
          </a:xfrm>
          <a:prstGeom prst="rect">
            <a:avLst/>
          </a:prstGeom>
          <a:noFill/>
        </p:spPr>
        <p:txBody>
          <a:bodyPr wrap="square" rtlCol="0">
            <a:spAutoFit/>
          </a:bodyPr>
          <a:lstStyle/>
          <a:p>
            <a:pPr algn="ctr"/>
            <a:r>
              <a:rPr lang="es-ES" sz="1400" dirty="0">
                <a:latin typeface="Helvetica" pitchFamily="2" charset="0"/>
              </a:rPr>
              <a:t>20 fuentes</a:t>
            </a:r>
          </a:p>
        </p:txBody>
      </p:sp>
      <p:sp>
        <p:nvSpPr>
          <p:cNvPr id="21" name="CuadroTexto 20">
            <a:extLst>
              <a:ext uri="{FF2B5EF4-FFF2-40B4-BE49-F238E27FC236}">
                <a16:creationId xmlns:a16="http://schemas.microsoft.com/office/drawing/2014/main" id="{A24819FA-C287-9D4B-BFC5-3171A840A383}"/>
              </a:ext>
            </a:extLst>
          </p:cNvPr>
          <p:cNvSpPr txBox="1"/>
          <p:nvPr/>
        </p:nvSpPr>
        <p:spPr>
          <a:xfrm>
            <a:off x="8775368" y="1693468"/>
            <a:ext cx="1275907" cy="307777"/>
          </a:xfrm>
          <a:prstGeom prst="rect">
            <a:avLst/>
          </a:prstGeom>
          <a:noFill/>
        </p:spPr>
        <p:txBody>
          <a:bodyPr wrap="square" rtlCol="0">
            <a:spAutoFit/>
          </a:bodyPr>
          <a:lstStyle/>
          <a:p>
            <a:pPr algn="ctr"/>
            <a:r>
              <a:rPr lang="es-ES" sz="1400" dirty="0">
                <a:latin typeface="Helvetica" pitchFamily="2" charset="0"/>
              </a:rPr>
              <a:t>300 fuentes</a:t>
            </a:r>
          </a:p>
        </p:txBody>
      </p:sp>
    </p:spTree>
    <p:custDataLst>
      <p:tags r:id="rId1"/>
    </p:custDataLst>
    <p:extLst>
      <p:ext uri="{BB962C8B-B14F-4D97-AF65-F5344CB8AC3E}">
        <p14:creationId xmlns:p14="http://schemas.microsoft.com/office/powerpoint/2010/main" val="335514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ACFBF48C-2049-7646-90DC-6A7AA5D87581}"/>
              </a:ext>
            </a:extLst>
          </p:cNvPr>
          <p:cNvSpPr>
            <a:spLocks noGrp="1"/>
          </p:cNvSpPr>
          <p:nvPr>
            <p:ph type="ftr" sz="quarter" idx="10"/>
          </p:nvPr>
        </p:nvSpPr>
        <p:spPr/>
        <p:txBody>
          <a:bodyPr/>
          <a:lstStyle/>
          <a:p>
            <a:r>
              <a:rPr lang="es-ES"/>
              <a:t>Predicción del campo acústico producido en el lanzamiento de cohetes. Requena-Plens et al., 2020.</a:t>
            </a:r>
            <a:endParaRPr lang="es-ES" dirty="0"/>
          </a:p>
        </p:txBody>
      </p:sp>
      <p:sp>
        <p:nvSpPr>
          <p:cNvPr id="2" name="Título 1">
            <a:extLst>
              <a:ext uri="{FF2B5EF4-FFF2-40B4-BE49-F238E27FC236}">
                <a16:creationId xmlns:a16="http://schemas.microsoft.com/office/drawing/2014/main" id="{36B0816F-02FA-7A48-9990-DBE3FC0BA5F0}"/>
              </a:ext>
            </a:extLst>
          </p:cNvPr>
          <p:cNvSpPr>
            <a:spLocks noGrp="1"/>
          </p:cNvSpPr>
          <p:nvPr>
            <p:ph type="title"/>
          </p:nvPr>
        </p:nvSpPr>
        <p:spPr>
          <a:prstGeom prst="rect">
            <a:avLst/>
          </a:prstGeom>
        </p:spPr>
        <p:txBody>
          <a:bodyPr/>
          <a:lstStyle/>
          <a:p>
            <a:r>
              <a:rPr lang="es-ES" dirty="0"/>
              <a:t>Resultados</a:t>
            </a:r>
          </a:p>
        </p:txBody>
      </p:sp>
      <p:sp>
        <p:nvSpPr>
          <p:cNvPr id="5" name="Marcador de contenido 4">
            <a:extLst>
              <a:ext uri="{FF2B5EF4-FFF2-40B4-BE49-F238E27FC236}">
                <a16:creationId xmlns:a16="http://schemas.microsoft.com/office/drawing/2014/main" id="{ED6CDC1D-9024-4043-8ECC-895F94D40336}"/>
              </a:ext>
            </a:extLst>
          </p:cNvPr>
          <p:cNvSpPr>
            <a:spLocks noGrp="1"/>
          </p:cNvSpPr>
          <p:nvPr>
            <p:ph idx="1"/>
          </p:nvPr>
        </p:nvSpPr>
        <p:spPr/>
        <p:txBody>
          <a:bodyPr/>
          <a:lstStyle/>
          <a:p>
            <a:r>
              <a:rPr lang="es-ES" dirty="0"/>
              <a:t>A partir del modelo se puede analizar el campo acústico en el área donde se modeliza el chorro del cohete.</a:t>
            </a:r>
          </a:p>
        </p:txBody>
      </p:sp>
      <p:pic>
        <p:nvPicPr>
          <p:cNvPr id="9" name="video2" descr="video2">
            <a:hlinkClick r:id="" action="ppaction://media"/>
            <a:extLst>
              <a:ext uri="{FF2B5EF4-FFF2-40B4-BE49-F238E27FC236}">
                <a16:creationId xmlns:a16="http://schemas.microsoft.com/office/drawing/2014/main" id="{16F516BB-79BA-9841-8648-92B0ECB15290}"/>
              </a:ext>
            </a:extLst>
          </p:cNvPr>
          <p:cNvPicPr>
            <a:picLocks noChangeAspect="1"/>
          </p:cNvPicPr>
          <p:nvPr>
            <a:videoFile r:link="rId3"/>
            <p:extLst>
              <p:ext uri="{DAA4B4D4-6D71-4841-9C94-3DE7FCFB9230}">
                <p14:media xmlns:p14="http://schemas.microsoft.com/office/powerpoint/2010/main" r:embed="rId2">
                  <p14:bmkLst>
                    <p14:bmk name="Marcador 1" time="5191"/>
                    <p14:bmk name="Marcador 2" time="8114"/>
                  </p14:bmkLst>
                </p14:media>
              </p:ext>
            </p:extLst>
          </p:nvPr>
        </p:nvPicPr>
        <p:blipFill rotWithShape="1">
          <a:blip r:embed="rId6"/>
          <a:srcRect/>
          <a:stretch/>
        </p:blipFill>
        <p:spPr>
          <a:xfrm>
            <a:off x="3831666" y="1500762"/>
            <a:ext cx="6727380" cy="4710257"/>
          </a:xfrm>
          <a:prstGeom prst="rect">
            <a:avLst/>
          </a:prstGeom>
        </p:spPr>
      </p:pic>
    </p:spTree>
    <p:custDataLst>
      <p:tags r:id="rId1"/>
    </p:custDataLst>
    <p:extLst>
      <p:ext uri="{BB962C8B-B14F-4D97-AF65-F5344CB8AC3E}">
        <p14:creationId xmlns:p14="http://schemas.microsoft.com/office/powerpoint/2010/main" val="134853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ACFBF48C-2049-7646-90DC-6A7AA5D87581}"/>
              </a:ext>
            </a:extLst>
          </p:cNvPr>
          <p:cNvSpPr>
            <a:spLocks noGrp="1"/>
          </p:cNvSpPr>
          <p:nvPr>
            <p:ph type="ftr" sz="quarter" idx="10"/>
          </p:nvPr>
        </p:nvSpPr>
        <p:spPr/>
        <p:txBody>
          <a:bodyPr/>
          <a:lstStyle/>
          <a:p>
            <a:r>
              <a:rPr lang="es-ES"/>
              <a:t>Predicción del campo acústico producido en el lanzamiento de cohetes. Requena-Plens et al., 2020.</a:t>
            </a:r>
            <a:endParaRPr lang="es-ES" dirty="0"/>
          </a:p>
        </p:txBody>
      </p:sp>
      <p:sp>
        <p:nvSpPr>
          <p:cNvPr id="2" name="Título 1">
            <a:extLst>
              <a:ext uri="{FF2B5EF4-FFF2-40B4-BE49-F238E27FC236}">
                <a16:creationId xmlns:a16="http://schemas.microsoft.com/office/drawing/2014/main" id="{36B0816F-02FA-7A48-9990-DBE3FC0BA5F0}"/>
              </a:ext>
            </a:extLst>
          </p:cNvPr>
          <p:cNvSpPr>
            <a:spLocks noGrp="1"/>
          </p:cNvSpPr>
          <p:nvPr>
            <p:ph type="title"/>
          </p:nvPr>
        </p:nvSpPr>
        <p:spPr>
          <a:prstGeom prst="rect">
            <a:avLst/>
          </a:prstGeom>
        </p:spPr>
        <p:txBody>
          <a:bodyPr/>
          <a:lstStyle/>
          <a:p>
            <a:r>
              <a:rPr lang="es-ES" dirty="0"/>
              <a:t>Resultados</a:t>
            </a:r>
          </a:p>
        </p:txBody>
      </p:sp>
      <p:sp>
        <p:nvSpPr>
          <p:cNvPr id="5" name="Marcador de contenido 4">
            <a:extLst>
              <a:ext uri="{FF2B5EF4-FFF2-40B4-BE49-F238E27FC236}">
                <a16:creationId xmlns:a16="http://schemas.microsoft.com/office/drawing/2014/main" id="{ED6CDC1D-9024-4043-8ECC-895F94D40336}"/>
              </a:ext>
            </a:extLst>
          </p:cNvPr>
          <p:cNvSpPr>
            <a:spLocks noGrp="1"/>
          </p:cNvSpPr>
          <p:nvPr>
            <p:ph idx="1"/>
          </p:nvPr>
        </p:nvSpPr>
        <p:spPr/>
        <p:txBody>
          <a:bodyPr/>
          <a:lstStyle/>
          <a:p>
            <a:r>
              <a:rPr lang="es-ES" dirty="0"/>
              <a:t>A partir del modelo se puede analizar el campo acústico en el área donde se modeliza el chorro del cohete.</a:t>
            </a:r>
          </a:p>
        </p:txBody>
      </p:sp>
      <p:pic>
        <p:nvPicPr>
          <p:cNvPr id="8" name="Imagen 7" descr="Imagen que contiene Interfaz de usuario gráfica&#10;&#10;Descripción generada automáticamente">
            <a:extLst>
              <a:ext uri="{FF2B5EF4-FFF2-40B4-BE49-F238E27FC236}">
                <a16:creationId xmlns:a16="http://schemas.microsoft.com/office/drawing/2014/main" id="{78125072-6DC2-F240-9E09-36763B3245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1798" y="1498460"/>
            <a:ext cx="3396219" cy="2448000"/>
          </a:xfrm>
          <a:prstGeom prst="rect">
            <a:avLst/>
          </a:prstGeom>
        </p:spPr>
      </p:pic>
      <p:pic>
        <p:nvPicPr>
          <p:cNvPr id="10" name="Imagen 9" descr="Interfaz de usuario gráfica&#10;&#10;Descripción generada automáticamente">
            <a:extLst>
              <a:ext uri="{FF2B5EF4-FFF2-40B4-BE49-F238E27FC236}">
                <a16:creationId xmlns:a16="http://schemas.microsoft.com/office/drawing/2014/main" id="{A92EF200-468A-AD45-98A2-22286EBE6E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9929" y="1496888"/>
            <a:ext cx="3398400" cy="2449572"/>
          </a:xfrm>
          <a:prstGeom prst="rect">
            <a:avLst/>
          </a:prstGeom>
        </p:spPr>
      </p:pic>
      <p:pic>
        <p:nvPicPr>
          <p:cNvPr id="12" name="Imagen 11" descr="Imagen que contiene Interfaz de usuario gráfica&#10;&#10;Descripción generada automáticamente">
            <a:extLst>
              <a:ext uri="{FF2B5EF4-FFF2-40B4-BE49-F238E27FC236}">
                <a16:creationId xmlns:a16="http://schemas.microsoft.com/office/drawing/2014/main" id="{5D16192D-19F3-3144-8816-59E2BDE719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81798" y="3887320"/>
            <a:ext cx="3398156" cy="2449396"/>
          </a:xfrm>
          <a:prstGeom prst="rect">
            <a:avLst/>
          </a:prstGeom>
        </p:spPr>
      </p:pic>
      <p:pic>
        <p:nvPicPr>
          <p:cNvPr id="14" name="Imagen 13" descr="Imagen que contiene Gráfico&#10;&#10;Descripción generada automáticamente">
            <a:extLst>
              <a:ext uri="{FF2B5EF4-FFF2-40B4-BE49-F238E27FC236}">
                <a16:creationId xmlns:a16="http://schemas.microsoft.com/office/drawing/2014/main" id="{D7728AEF-8849-4147-99F3-0CB919B5D8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59929" y="3887320"/>
            <a:ext cx="3398400" cy="2449571"/>
          </a:xfrm>
          <a:prstGeom prst="rect">
            <a:avLst/>
          </a:prstGeom>
        </p:spPr>
      </p:pic>
      <p:sp>
        <p:nvSpPr>
          <p:cNvPr id="6" name="CuadroTexto 5">
            <a:extLst>
              <a:ext uri="{FF2B5EF4-FFF2-40B4-BE49-F238E27FC236}">
                <a16:creationId xmlns:a16="http://schemas.microsoft.com/office/drawing/2014/main" id="{E02521FB-4546-2945-A965-B132AF2B7DE3}"/>
              </a:ext>
            </a:extLst>
          </p:cNvPr>
          <p:cNvSpPr txBox="1"/>
          <p:nvPr/>
        </p:nvSpPr>
        <p:spPr>
          <a:xfrm>
            <a:off x="2735982" y="1372588"/>
            <a:ext cx="720069" cy="338554"/>
          </a:xfrm>
          <a:prstGeom prst="rect">
            <a:avLst/>
          </a:prstGeom>
          <a:solidFill>
            <a:schemeClr val="bg1"/>
          </a:solidFill>
        </p:spPr>
        <p:txBody>
          <a:bodyPr wrap="none" rtlCol="0">
            <a:spAutoFit/>
          </a:bodyPr>
          <a:lstStyle/>
          <a:p>
            <a:r>
              <a:rPr lang="es-ES" sz="1600" dirty="0">
                <a:latin typeface="Helvetica" pitchFamily="2" charset="0"/>
              </a:rPr>
              <a:t>20 Hz</a:t>
            </a:r>
          </a:p>
        </p:txBody>
      </p:sp>
      <p:sp>
        <p:nvSpPr>
          <p:cNvPr id="15" name="CuadroTexto 14">
            <a:extLst>
              <a:ext uri="{FF2B5EF4-FFF2-40B4-BE49-F238E27FC236}">
                <a16:creationId xmlns:a16="http://schemas.microsoft.com/office/drawing/2014/main" id="{4F45B2EA-DD3F-5D49-9443-64461BAE0DC2}"/>
              </a:ext>
            </a:extLst>
          </p:cNvPr>
          <p:cNvSpPr txBox="1"/>
          <p:nvPr/>
        </p:nvSpPr>
        <p:spPr>
          <a:xfrm>
            <a:off x="6754216" y="1372588"/>
            <a:ext cx="720069" cy="338554"/>
          </a:xfrm>
          <a:prstGeom prst="rect">
            <a:avLst/>
          </a:prstGeom>
          <a:solidFill>
            <a:schemeClr val="bg1"/>
          </a:solidFill>
        </p:spPr>
        <p:txBody>
          <a:bodyPr wrap="none" rtlCol="0">
            <a:spAutoFit/>
          </a:bodyPr>
          <a:lstStyle/>
          <a:p>
            <a:r>
              <a:rPr lang="es-ES" sz="1600" dirty="0">
                <a:latin typeface="Helvetica" pitchFamily="2" charset="0"/>
              </a:rPr>
              <a:t>80 Hz</a:t>
            </a:r>
          </a:p>
        </p:txBody>
      </p:sp>
      <p:sp>
        <p:nvSpPr>
          <p:cNvPr id="16" name="CuadroTexto 15">
            <a:extLst>
              <a:ext uri="{FF2B5EF4-FFF2-40B4-BE49-F238E27FC236}">
                <a16:creationId xmlns:a16="http://schemas.microsoft.com/office/drawing/2014/main" id="{012ACC09-3780-3243-9E8F-932B371AF692}"/>
              </a:ext>
            </a:extLst>
          </p:cNvPr>
          <p:cNvSpPr txBox="1"/>
          <p:nvPr/>
        </p:nvSpPr>
        <p:spPr>
          <a:xfrm>
            <a:off x="2622168" y="3801171"/>
            <a:ext cx="833883" cy="338554"/>
          </a:xfrm>
          <a:prstGeom prst="rect">
            <a:avLst/>
          </a:prstGeom>
          <a:solidFill>
            <a:schemeClr val="bg1"/>
          </a:solidFill>
        </p:spPr>
        <p:txBody>
          <a:bodyPr wrap="none" rtlCol="0">
            <a:spAutoFit/>
          </a:bodyPr>
          <a:lstStyle/>
          <a:p>
            <a:r>
              <a:rPr lang="es-ES" sz="1600" dirty="0">
                <a:latin typeface="Helvetica" pitchFamily="2" charset="0"/>
              </a:rPr>
              <a:t>250 Hz</a:t>
            </a:r>
          </a:p>
        </p:txBody>
      </p:sp>
      <p:sp>
        <p:nvSpPr>
          <p:cNvPr id="17" name="CuadroTexto 16">
            <a:extLst>
              <a:ext uri="{FF2B5EF4-FFF2-40B4-BE49-F238E27FC236}">
                <a16:creationId xmlns:a16="http://schemas.microsoft.com/office/drawing/2014/main" id="{22F997F2-9528-6C42-84D1-A0F4B9808919}"/>
              </a:ext>
            </a:extLst>
          </p:cNvPr>
          <p:cNvSpPr txBox="1"/>
          <p:nvPr/>
        </p:nvSpPr>
        <p:spPr>
          <a:xfrm>
            <a:off x="6640402" y="3801171"/>
            <a:ext cx="833883" cy="338554"/>
          </a:xfrm>
          <a:prstGeom prst="rect">
            <a:avLst/>
          </a:prstGeom>
          <a:solidFill>
            <a:schemeClr val="bg1"/>
          </a:solidFill>
        </p:spPr>
        <p:txBody>
          <a:bodyPr wrap="none" rtlCol="0">
            <a:spAutoFit/>
          </a:bodyPr>
          <a:lstStyle/>
          <a:p>
            <a:r>
              <a:rPr lang="es-ES" sz="1600" dirty="0">
                <a:latin typeface="Helvetica" pitchFamily="2" charset="0"/>
              </a:rPr>
              <a:t>500 Hz</a:t>
            </a:r>
          </a:p>
        </p:txBody>
      </p:sp>
    </p:spTree>
    <p:extLst>
      <p:ext uri="{BB962C8B-B14F-4D97-AF65-F5344CB8AC3E}">
        <p14:creationId xmlns:p14="http://schemas.microsoft.com/office/powerpoint/2010/main" val="1120164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0C1E44-47FA-1C47-B6C8-CBAE040904D4}"/>
              </a:ext>
            </a:extLst>
          </p:cNvPr>
          <p:cNvSpPr>
            <a:spLocks noGrp="1"/>
          </p:cNvSpPr>
          <p:nvPr>
            <p:ph type="title"/>
          </p:nvPr>
        </p:nvSpPr>
        <p:spPr>
          <a:xfrm>
            <a:off x="3200400" y="2536789"/>
            <a:ext cx="7119730" cy="927152"/>
          </a:xfrm>
        </p:spPr>
        <p:txBody>
          <a:bodyPr/>
          <a:lstStyle/>
          <a:p>
            <a:r>
              <a:rPr lang="es-ES" dirty="0">
                <a:solidFill>
                  <a:prstClr val="white"/>
                </a:solidFill>
              </a:rPr>
              <a:t>ACOUSTIC FIELD PREDICTION DURING THE LAUNCH OF ROCKETS. </a:t>
            </a:r>
            <a:endParaRPr lang="es-ES" dirty="0"/>
          </a:p>
        </p:txBody>
      </p:sp>
      <p:sp>
        <p:nvSpPr>
          <p:cNvPr id="3" name="Subtítulo 2">
            <a:extLst>
              <a:ext uri="{FF2B5EF4-FFF2-40B4-BE49-F238E27FC236}">
                <a16:creationId xmlns:a16="http://schemas.microsoft.com/office/drawing/2014/main" id="{409866BD-ACA6-3841-A009-6DFEEA4B0B8B}"/>
              </a:ext>
            </a:extLst>
          </p:cNvPr>
          <p:cNvSpPr>
            <a:spLocks noGrp="1"/>
          </p:cNvSpPr>
          <p:nvPr>
            <p:ph type="subTitle" idx="1"/>
          </p:nvPr>
        </p:nvSpPr>
        <p:spPr>
          <a:xfrm>
            <a:off x="3200400" y="3545458"/>
            <a:ext cx="6705600" cy="811696"/>
          </a:xfrm>
        </p:spPr>
        <p:txBody>
          <a:bodyPr/>
          <a:lstStyle/>
          <a:p>
            <a:pPr marL="0" lvl="0" indent="0">
              <a:buNone/>
            </a:pPr>
            <a:r>
              <a:rPr lang="es-ES_tradnl" altLang="es-ES" sz="2000" dirty="0">
                <a:solidFill>
                  <a:prstClr val="black"/>
                </a:solidFill>
              </a:rPr>
              <a:t>PREDICCIÓN DEL CAMPO ACÚSTICO PRODUCIDO EN EL LANZAMIENTO DE COHETES</a:t>
            </a:r>
          </a:p>
        </p:txBody>
      </p:sp>
      <p:sp>
        <p:nvSpPr>
          <p:cNvPr id="4" name="Marcador de contenido 3">
            <a:extLst>
              <a:ext uri="{FF2B5EF4-FFF2-40B4-BE49-F238E27FC236}">
                <a16:creationId xmlns:a16="http://schemas.microsoft.com/office/drawing/2014/main" id="{A88FF4A8-DC78-6440-B6BA-979385DDC8AA}"/>
              </a:ext>
            </a:extLst>
          </p:cNvPr>
          <p:cNvSpPr>
            <a:spLocks noGrp="1"/>
          </p:cNvSpPr>
          <p:nvPr>
            <p:ph sz="half" idx="10"/>
          </p:nvPr>
        </p:nvSpPr>
        <p:spPr>
          <a:xfrm>
            <a:off x="3200400" y="4436666"/>
            <a:ext cx="8385314" cy="2624680"/>
          </a:xfrm>
        </p:spPr>
        <p:txBody>
          <a:bodyPr/>
          <a:lstStyle/>
          <a:p>
            <a:pPr>
              <a:spcBef>
                <a:spcPct val="20000"/>
              </a:spcBef>
            </a:pPr>
            <a:r>
              <a:rPr lang="es-ES_tradnl" altLang="es-ES" dirty="0">
                <a:latin typeface="Helvetica Light" panose="020B0403020202020204" pitchFamily="34" charset="0"/>
              </a:rPr>
              <a:t>Octubre, 2020. </a:t>
            </a:r>
          </a:p>
          <a:p>
            <a:pPr>
              <a:spcBef>
                <a:spcPct val="20000"/>
              </a:spcBef>
            </a:pPr>
            <a:r>
              <a:rPr lang="es-ES_tradnl" altLang="es-ES" dirty="0" err="1">
                <a:latin typeface="Helvetica Light" panose="020B0403020202020204" pitchFamily="34" charset="0"/>
              </a:rPr>
              <a:t>Jose</a:t>
            </a:r>
            <a:r>
              <a:rPr lang="es-ES_tradnl" altLang="es-ES" dirty="0">
                <a:latin typeface="Helvetica Light" panose="020B0403020202020204" pitchFamily="34" charset="0"/>
              </a:rPr>
              <a:t> M. Requena-Plens</a:t>
            </a:r>
            <a:r>
              <a:rPr lang="es-ES_tradnl" altLang="es-ES" baseline="30000" dirty="0">
                <a:latin typeface="Helvetica Light" panose="020B0403020202020204" pitchFamily="34" charset="0"/>
              </a:rPr>
              <a:t>1</a:t>
            </a:r>
            <a:r>
              <a:rPr lang="es-ES_tradnl" altLang="es-ES" dirty="0">
                <a:latin typeface="Helvetica Light" panose="020B0403020202020204" pitchFamily="34" charset="0"/>
              </a:rPr>
              <a:t>, Noé Jiménez</a:t>
            </a:r>
            <a:r>
              <a:rPr lang="es-ES_tradnl" altLang="es-ES" baseline="30000" dirty="0">
                <a:latin typeface="Helvetica Light" panose="020B0403020202020204" pitchFamily="34" charset="0"/>
              </a:rPr>
              <a:t>2</a:t>
            </a:r>
            <a:r>
              <a:rPr lang="es-ES_tradnl" altLang="es-ES" dirty="0">
                <a:latin typeface="Helvetica Light" panose="020B0403020202020204" pitchFamily="34" charset="0"/>
              </a:rPr>
              <a:t>, Alejandro Cebrecos</a:t>
            </a:r>
            <a:r>
              <a:rPr lang="es-ES_tradnl" altLang="es-ES" baseline="30000" dirty="0">
                <a:latin typeface="Helvetica Light" panose="020B0403020202020204" pitchFamily="34" charset="0"/>
              </a:rPr>
              <a:t>2</a:t>
            </a:r>
            <a:r>
              <a:rPr lang="es-ES_tradnl" altLang="es-ES" dirty="0">
                <a:latin typeface="Helvetica Light" panose="020B0403020202020204" pitchFamily="34" charset="0"/>
              </a:rPr>
              <a:t>, Rubén Picó</a:t>
            </a:r>
            <a:r>
              <a:rPr lang="es-ES_tradnl" altLang="es-ES" baseline="30000" dirty="0">
                <a:latin typeface="Helvetica Light" panose="020B0403020202020204" pitchFamily="34" charset="0"/>
              </a:rPr>
              <a:t>1</a:t>
            </a:r>
            <a:r>
              <a:rPr lang="es-ES_tradnl" altLang="es-ES" dirty="0">
                <a:latin typeface="Helvetica Light" panose="020B0403020202020204" pitchFamily="34" charset="0"/>
              </a:rPr>
              <a:t>, Víctor J. Sánchez-Morcillo</a:t>
            </a:r>
            <a:r>
              <a:rPr lang="es-ES_tradnl" altLang="es-ES" baseline="30000" dirty="0">
                <a:latin typeface="Helvetica Light" panose="020B0403020202020204" pitchFamily="34" charset="0"/>
              </a:rPr>
              <a:t>1</a:t>
            </a:r>
            <a:r>
              <a:rPr lang="es-ES_tradnl" altLang="es-ES" dirty="0">
                <a:latin typeface="Helvetica Light" panose="020B0403020202020204" pitchFamily="34" charset="0"/>
              </a:rPr>
              <a:t> </a:t>
            </a:r>
          </a:p>
          <a:p>
            <a:pPr>
              <a:spcBef>
                <a:spcPct val="20000"/>
              </a:spcBef>
            </a:pPr>
            <a:endParaRPr lang="es-ES_tradnl" altLang="es-ES" sz="1000" dirty="0">
              <a:latin typeface="Helvetica Light" panose="020B0403020202020204" pitchFamily="34" charset="0"/>
            </a:endParaRPr>
          </a:p>
          <a:p>
            <a:pPr>
              <a:spcBef>
                <a:spcPct val="20000"/>
              </a:spcBef>
            </a:pPr>
            <a:r>
              <a:rPr lang="es-ES_tradnl" altLang="es-ES" baseline="30000" dirty="0">
                <a:latin typeface="Helvetica Light" panose="020B0403020202020204" pitchFamily="34" charset="0"/>
              </a:rPr>
              <a:t>1 </a:t>
            </a:r>
            <a:r>
              <a:rPr lang="es-ES_tradnl" altLang="es-ES" dirty="0">
                <a:latin typeface="Helvetica Light" panose="020B0403020202020204" pitchFamily="34" charset="0"/>
              </a:rPr>
              <a:t>Instituto de Investigación para la Gestión Integrada de Zonas Costeras.</a:t>
            </a:r>
            <a:br>
              <a:rPr lang="es-ES_tradnl" altLang="es-ES" dirty="0">
                <a:latin typeface="Helvetica Light" panose="020B0403020202020204" pitchFamily="34" charset="0"/>
              </a:rPr>
            </a:br>
            <a:r>
              <a:rPr lang="es-ES" baseline="30000" dirty="0">
                <a:latin typeface="Helvetica Light" panose="020B0403020202020204" pitchFamily="34" charset="0"/>
              </a:rPr>
              <a:t>2 </a:t>
            </a:r>
            <a:r>
              <a:rPr lang="es-ES" dirty="0">
                <a:latin typeface="Helvetica Light" panose="020B0403020202020204" pitchFamily="34" charset="0"/>
              </a:rPr>
              <a:t>Instituto de Instrumentación para Imagen Molecular (i3M), Consejo Superior de Investigaciones Científicas (CSIC).</a:t>
            </a:r>
          </a:p>
          <a:p>
            <a:pPr>
              <a:spcBef>
                <a:spcPct val="20000"/>
              </a:spcBef>
            </a:pPr>
            <a:endParaRPr lang="es-ES" sz="1000" dirty="0">
              <a:latin typeface="Helvetica Light" panose="020B0403020202020204" pitchFamily="34" charset="0"/>
            </a:endParaRPr>
          </a:p>
          <a:p>
            <a:pPr>
              <a:spcBef>
                <a:spcPct val="20000"/>
              </a:spcBef>
            </a:pPr>
            <a:r>
              <a:rPr lang="es-ES_tradnl" altLang="es-ES" dirty="0" err="1">
                <a:latin typeface="Helvetica Light" panose="020B0403020202020204" pitchFamily="34" charset="0"/>
              </a:rPr>
              <a:t>Universitat</a:t>
            </a:r>
            <a:r>
              <a:rPr lang="es-ES_tradnl" altLang="es-ES" dirty="0">
                <a:latin typeface="Helvetica Light" panose="020B0403020202020204" pitchFamily="34" charset="0"/>
              </a:rPr>
              <a:t> </a:t>
            </a:r>
            <a:r>
              <a:rPr lang="es-ES_tradnl" altLang="es-ES" dirty="0" err="1">
                <a:latin typeface="Helvetica Light" panose="020B0403020202020204" pitchFamily="34" charset="0"/>
              </a:rPr>
              <a:t>Politècnica</a:t>
            </a:r>
            <a:r>
              <a:rPr lang="es-ES_tradnl" altLang="es-ES" dirty="0">
                <a:latin typeface="Helvetica Light" panose="020B0403020202020204" pitchFamily="34" charset="0"/>
              </a:rPr>
              <a:t> de </a:t>
            </a:r>
            <a:r>
              <a:rPr lang="es-ES_tradnl" altLang="es-ES" dirty="0" err="1">
                <a:latin typeface="Helvetica Light" panose="020B0403020202020204" pitchFamily="34" charset="0"/>
              </a:rPr>
              <a:t>València</a:t>
            </a:r>
            <a:r>
              <a:rPr lang="es-ES_tradnl" altLang="es-ES" dirty="0">
                <a:latin typeface="Helvetica Light" panose="020B0403020202020204" pitchFamily="34" charset="0"/>
              </a:rPr>
              <a:t>.</a:t>
            </a:r>
          </a:p>
        </p:txBody>
      </p:sp>
    </p:spTree>
    <p:extLst>
      <p:ext uri="{BB962C8B-B14F-4D97-AF65-F5344CB8AC3E}">
        <p14:creationId xmlns:p14="http://schemas.microsoft.com/office/powerpoint/2010/main" val="64180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BE2BFDD4-9F52-184A-B6E9-5DDD9AC72E31}"/>
              </a:ext>
            </a:extLst>
          </p:cNvPr>
          <p:cNvSpPr>
            <a:spLocks noGrp="1"/>
          </p:cNvSpPr>
          <p:nvPr>
            <p:ph type="title"/>
          </p:nvPr>
        </p:nvSpPr>
        <p:spPr/>
        <p:txBody>
          <a:bodyPr/>
          <a:lstStyle/>
          <a:p>
            <a:r>
              <a:rPr lang="es-ES" dirty="0"/>
              <a:t>Introducción</a:t>
            </a:r>
          </a:p>
        </p:txBody>
      </p:sp>
      <p:sp>
        <p:nvSpPr>
          <p:cNvPr id="8" name="Marcador de contenido 7">
            <a:extLst>
              <a:ext uri="{FF2B5EF4-FFF2-40B4-BE49-F238E27FC236}">
                <a16:creationId xmlns:a16="http://schemas.microsoft.com/office/drawing/2014/main" id="{24BE4E43-EDD6-9C4A-8751-D4B8C9300562}"/>
              </a:ext>
            </a:extLst>
          </p:cNvPr>
          <p:cNvSpPr>
            <a:spLocks noGrp="1"/>
          </p:cNvSpPr>
          <p:nvPr>
            <p:ph idx="1"/>
          </p:nvPr>
        </p:nvSpPr>
        <p:spPr/>
        <p:txBody>
          <a:bodyPr/>
          <a:lstStyle/>
          <a:p>
            <a:endParaRPr lang="es-ES_tradnl" dirty="0"/>
          </a:p>
          <a:p>
            <a:r>
              <a:rPr lang="es-ES_tradnl" dirty="0"/>
              <a:t>Este trabajo forma parte de un proyecto destinado a reducir los niveles de presión reflejados y transmitidos en el lanzamiento de cohetes espaciales, para proteger, principalmente, la carga y la instrumentación de los cohetes de las vibraciones producidas por el ruido.</a:t>
            </a:r>
          </a:p>
          <a:p>
            <a:endParaRPr lang="es-ES_tradnl" dirty="0"/>
          </a:p>
          <a:p>
            <a:endParaRPr lang="es-ES_tradnl" dirty="0"/>
          </a:p>
          <a:p>
            <a:endParaRPr lang="es-ES_tradnl" dirty="0"/>
          </a:p>
          <a:p>
            <a:r>
              <a:rPr lang="es-ES_tradnl" dirty="0"/>
              <a:t>El proyecto está financiado por:</a:t>
            </a:r>
          </a:p>
          <a:p>
            <a:r>
              <a:rPr lang="es-ES_tradnl" dirty="0"/>
              <a:t>Agencia Espacial Europea mediante el proyecto 4000126316/19/NL/</a:t>
            </a:r>
            <a:r>
              <a:rPr lang="es-ES_tradnl" dirty="0" err="1"/>
              <a:t>LvH</a:t>
            </a:r>
            <a:r>
              <a:rPr lang="es-ES_tradnl" dirty="0"/>
              <a:t>.</a:t>
            </a:r>
          </a:p>
          <a:p>
            <a:r>
              <a:rPr lang="es-ES_tradnl" dirty="0"/>
              <a:t>Ministerio de Ciencia e innovación mediante el proyecto PID2019-109175GB-C22.</a:t>
            </a:r>
          </a:p>
          <a:p>
            <a:endParaRPr lang="es-ES_tradnl" dirty="0"/>
          </a:p>
          <a:p>
            <a:endParaRPr lang="es-ES_tradnl" dirty="0"/>
          </a:p>
          <a:p>
            <a:endParaRPr lang="es-ES_tradnl" dirty="0"/>
          </a:p>
          <a:p>
            <a:r>
              <a:rPr lang="es-ES_tradnl" dirty="0"/>
              <a:t>Debido a la confidencialidad de alguno de los datos experimentales los resultados se mostraran normalizados y hasta una frecuencia máxima de 4 kHz.</a:t>
            </a:r>
          </a:p>
        </p:txBody>
      </p:sp>
      <p:sp>
        <p:nvSpPr>
          <p:cNvPr id="9" name="Marcador de pie de página 8">
            <a:extLst>
              <a:ext uri="{FF2B5EF4-FFF2-40B4-BE49-F238E27FC236}">
                <a16:creationId xmlns:a16="http://schemas.microsoft.com/office/drawing/2014/main" id="{347A4C0B-40B5-344C-82B0-4C9B41663A99}"/>
              </a:ext>
            </a:extLst>
          </p:cNvPr>
          <p:cNvSpPr>
            <a:spLocks noGrp="1"/>
          </p:cNvSpPr>
          <p:nvPr>
            <p:ph type="ftr" sz="quarter" idx="10"/>
          </p:nvPr>
        </p:nvSpPr>
        <p:spPr/>
        <p:txBody>
          <a:bodyPr/>
          <a:lstStyle/>
          <a:p>
            <a:r>
              <a:rPr lang="es-ES"/>
              <a:t>Predicción del campo acústico producido en el lanzamiento de cohetes. Requena-Plens et al., 2020.</a:t>
            </a:r>
            <a:endParaRPr lang="es-ES" dirty="0"/>
          </a:p>
        </p:txBody>
      </p:sp>
    </p:spTree>
    <p:extLst>
      <p:ext uri="{BB962C8B-B14F-4D97-AF65-F5344CB8AC3E}">
        <p14:creationId xmlns:p14="http://schemas.microsoft.com/office/powerpoint/2010/main" val="39449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BE2BFDD4-9F52-184A-B6E9-5DDD9AC72E31}"/>
              </a:ext>
            </a:extLst>
          </p:cNvPr>
          <p:cNvSpPr>
            <a:spLocks noGrp="1"/>
          </p:cNvSpPr>
          <p:nvPr>
            <p:ph type="title"/>
          </p:nvPr>
        </p:nvSpPr>
        <p:spPr/>
        <p:txBody>
          <a:bodyPr/>
          <a:lstStyle/>
          <a:p>
            <a:r>
              <a:rPr lang="es-ES" dirty="0"/>
              <a:t>Introducción</a:t>
            </a:r>
          </a:p>
        </p:txBody>
      </p:sp>
      <p:sp>
        <p:nvSpPr>
          <p:cNvPr id="8" name="Marcador de contenido 7">
            <a:extLst>
              <a:ext uri="{FF2B5EF4-FFF2-40B4-BE49-F238E27FC236}">
                <a16:creationId xmlns:a16="http://schemas.microsoft.com/office/drawing/2014/main" id="{24BE4E43-EDD6-9C4A-8751-D4B8C9300562}"/>
              </a:ext>
            </a:extLst>
          </p:cNvPr>
          <p:cNvSpPr>
            <a:spLocks noGrp="1"/>
          </p:cNvSpPr>
          <p:nvPr>
            <p:ph idx="1"/>
          </p:nvPr>
        </p:nvSpPr>
        <p:spPr>
          <a:xfrm>
            <a:off x="2658792" y="987425"/>
            <a:ext cx="4632346" cy="5223594"/>
          </a:xfrm>
        </p:spPr>
        <p:txBody>
          <a:bodyPr/>
          <a:lstStyle/>
          <a:p>
            <a:r>
              <a:rPr lang="es-ES_tradnl" dirty="0"/>
              <a:t>El modelo predictivo implementado en este trabajo se basa en el propuesto por Eldred</a:t>
            </a:r>
            <a:r>
              <a:rPr lang="es-ES_tradnl" baseline="30000" dirty="0"/>
              <a:t>1</a:t>
            </a:r>
            <a:r>
              <a:rPr lang="es-ES_tradnl" dirty="0"/>
              <a:t> en 1971 con modificaciones de diferentes autores y expresiones desarrolladas en este trabajo.</a:t>
            </a:r>
          </a:p>
          <a:p>
            <a:endParaRPr lang="es-ES_tradnl" dirty="0"/>
          </a:p>
          <a:p>
            <a:endParaRPr lang="es-ES_tradnl" dirty="0"/>
          </a:p>
          <a:p>
            <a:r>
              <a:rPr lang="es-ES_tradnl" dirty="0"/>
              <a:t>Eldred, basándose en medidas experimentales, relacionó parámetros del motor del cohete con los niveles de presión obtenidos en diferentes puntos de la plataforma de lanzamiento. Con esta relación propuso una discretización del chorro para emular el campo acústico mediante una distribución de fuentes a lo largo del mismo.</a:t>
            </a:r>
          </a:p>
          <a:p>
            <a:endParaRPr lang="es-ES_tradnl" dirty="0"/>
          </a:p>
          <a:p>
            <a:endParaRPr lang="es-ES_tradnl" dirty="0"/>
          </a:p>
          <a:p>
            <a:r>
              <a:rPr lang="es-ES_tradnl" dirty="0"/>
              <a:t>Al tratarse de un modelo semiempírico es necesario ajustar el modelo con medidas experimentales para que se valido en las diferentes configuraciones cohete-plataforma</a:t>
            </a:r>
          </a:p>
        </p:txBody>
      </p:sp>
      <p:sp>
        <p:nvSpPr>
          <p:cNvPr id="9" name="Marcador de pie de página 8">
            <a:extLst>
              <a:ext uri="{FF2B5EF4-FFF2-40B4-BE49-F238E27FC236}">
                <a16:creationId xmlns:a16="http://schemas.microsoft.com/office/drawing/2014/main" id="{347A4C0B-40B5-344C-82B0-4C9B41663A99}"/>
              </a:ext>
            </a:extLst>
          </p:cNvPr>
          <p:cNvSpPr>
            <a:spLocks noGrp="1"/>
          </p:cNvSpPr>
          <p:nvPr>
            <p:ph type="ftr" sz="quarter" idx="10"/>
          </p:nvPr>
        </p:nvSpPr>
        <p:spPr/>
        <p:txBody>
          <a:bodyPr/>
          <a:lstStyle/>
          <a:p>
            <a:r>
              <a:rPr lang="es-ES"/>
              <a:t>Predicción del campo acústico producido en el lanzamiento de cohetes. Requena-Plens et al., 2020.</a:t>
            </a:r>
            <a:endParaRPr lang="es-ES" dirty="0"/>
          </a:p>
        </p:txBody>
      </p:sp>
      <p:sp>
        <p:nvSpPr>
          <p:cNvPr id="6" name="CuadroTexto 5">
            <a:extLst>
              <a:ext uri="{FF2B5EF4-FFF2-40B4-BE49-F238E27FC236}">
                <a16:creationId xmlns:a16="http://schemas.microsoft.com/office/drawing/2014/main" id="{AAD8E503-5BF1-5846-8D0A-35004BB21572}"/>
              </a:ext>
            </a:extLst>
          </p:cNvPr>
          <p:cNvSpPr txBox="1"/>
          <p:nvPr/>
        </p:nvSpPr>
        <p:spPr>
          <a:xfrm>
            <a:off x="2458891" y="6013889"/>
            <a:ext cx="9472931" cy="369332"/>
          </a:xfrm>
          <a:prstGeom prst="rect">
            <a:avLst/>
          </a:prstGeom>
          <a:noFill/>
        </p:spPr>
        <p:txBody>
          <a:bodyPr wrap="square" rtlCol="0">
            <a:spAutoFit/>
          </a:bodyPr>
          <a:lstStyle/>
          <a:p>
            <a:r>
              <a:rPr lang="es-ES" sz="1000" i="1" baseline="30000" dirty="0">
                <a:latin typeface="Helvetica Light Oblique" panose="020B0403020202020204" pitchFamily="34" charset="0"/>
              </a:rPr>
              <a:t>1</a:t>
            </a:r>
            <a:r>
              <a:rPr lang="en-US" sz="1000" i="1" dirty="0">
                <a:latin typeface="Helvetica Light Oblique" panose="020B0403020202020204" pitchFamily="34" charset="0"/>
              </a:rPr>
              <a:t>Eldred, K. M. Acoustic loads generated by the propulsion system. NASA-SP-8072. NASA Technical Reports Server. 1971.</a:t>
            </a:r>
            <a:endParaRPr lang="es-ES" sz="1000" i="1" baseline="30000" dirty="0">
              <a:latin typeface="Helvetica Light Oblique" panose="020B0403020202020204" pitchFamily="34" charset="0"/>
            </a:endParaRPr>
          </a:p>
          <a:p>
            <a:endParaRPr lang="es-ES" sz="1200" i="1" baseline="30000" dirty="0">
              <a:latin typeface="Helvetica Light Oblique" panose="020B0403020202020204" pitchFamily="34" charset="0"/>
            </a:endParaRPr>
          </a:p>
        </p:txBody>
      </p:sp>
      <p:pic>
        <p:nvPicPr>
          <p:cNvPr id="4" name="Imagen 3" descr="Diagrama, Dibujo de ingeniería&#10;&#10;Descripción generada automáticamente">
            <a:extLst>
              <a:ext uri="{FF2B5EF4-FFF2-40B4-BE49-F238E27FC236}">
                <a16:creationId xmlns:a16="http://schemas.microsoft.com/office/drawing/2014/main" id="{67128C50-6D87-304E-8B68-7F6E806926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2282" y="1463737"/>
            <a:ext cx="4699540" cy="4365563"/>
          </a:xfrm>
          <a:prstGeom prst="rect">
            <a:avLst/>
          </a:prstGeom>
        </p:spPr>
      </p:pic>
      <p:sp>
        <p:nvSpPr>
          <p:cNvPr id="10" name="CuadroTexto 9">
            <a:extLst>
              <a:ext uri="{FF2B5EF4-FFF2-40B4-BE49-F238E27FC236}">
                <a16:creationId xmlns:a16="http://schemas.microsoft.com/office/drawing/2014/main" id="{91D5BF82-B80E-014C-9B59-A083880C75BC}"/>
              </a:ext>
            </a:extLst>
          </p:cNvPr>
          <p:cNvSpPr txBox="1"/>
          <p:nvPr/>
        </p:nvSpPr>
        <p:spPr>
          <a:xfrm>
            <a:off x="8725689" y="1463737"/>
            <a:ext cx="1934290" cy="430887"/>
          </a:xfrm>
          <a:prstGeom prst="rect">
            <a:avLst/>
          </a:prstGeom>
          <a:noFill/>
        </p:spPr>
        <p:txBody>
          <a:bodyPr wrap="square" rtlCol="0">
            <a:spAutoFit/>
          </a:bodyPr>
          <a:lstStyle/>
          <a:p>
            <a:r>
              <a:rPr lang="es-ES" sz="1000" b="1" i="1" dirty="0">
                <a:latin typeface="Helvetica Light Oblique" panose="020B0403020202020204" pitchFamily="34" charset="0"/>
              </a:rPr>
              <a:t>Figura extraída de Eldred</a:t>
            </a:r>
            <a:r>
              <a:rPr lang="es-ES" sz="1000" b="1" i="1" baseline="30000" dirty="0">
                <a:latin typeface="Helvetica Light Oblique" panose="020B0403020202020204" pitchFamily="34" charset="0"/>
              </a:rPr>
              <a:t>1</a:t>
            </a:r>
            <a:r>
              <a:rPr lang="es-ES" sz="1000" b="1" i="1" dirty="0">
                <a:latin typeface="Helvetica Light Oblique" panose="020B0403020202020204" pitchFamily="34" charset="0"/>
              </a:rPr>
              <a:t>.</a:t>
            </a:r>
          </a:p>
          <a:p>
            <a:endParaRPr lang="es-ES" sz="1200" b="1" i="1" dirty="0">
              <a:latin typeface="Helvetica Light Oblique" panose="020B0403020202020204" pitchFamily="34" charset="0"/>
            </a:endParaRPr>
          </a:p>
        </p:txBody>
      </p:sp>
    </p:spTree>
    <p:extLst>
      <p:ext uri="{BB962C8B-B14F-4D97-AF65-F5344CB8AC3E}">
        <p14:creationId xmlns:p14="http://schemas.microsoft.com/office/powerpoint/2010/main" val="208877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BE2BFDD4-9F52-184A-B6E9-5DDD9AC72E31}"/>
              </a:ext>
            </a:extLst>
          </p:cNvPr>
          <p:cNvSpPr>
            <a:spLocks noGrp="1"/>
          </p:cNvSpPr>
          <p:nvPr>
            <p:ph type="title"/>
          </p:nvPr>
        </p:nvSpPr>
        <p:spPr/>
        <p:txBody>
          <a:bodyPr/>
          <a:lstStyle/>
          <a:p>
            <a:r>
              <a:rPr lang="es-ES" dirty="0"/>
              <a:t>Introducción</a:t>
            </a:r>
          </a:p>
        </p:txBody>
      </p:sp>
      <p:sp>
        <p:nvSpPr>
          <p:cNvPr id="8" name="Marcador de contenido 7">
            <a:extLst>
              <a:ext uri="{FF2B5EF4-FFF2-40B4-BE49-F238E27FC236}">
                <a16:creationId xmlns:a16="http://schemas.microsoft.com/office/drawing/2014/main" id="{24BE4E43-EDD6-9C4A-8751-D4B8C9300562}"/>
              </a:ext>
            </a:extLst>
          </p:cNvPr>
          <p:cNvSpPr>
            <a:spLocks noGrp="1"/>
          </p:cNvSpPr>
          <p:nvPr>
            <p:ph idx="1"/>
          </p:nvPr>
        </p:nvSpPr>
        <p:spPr/>
        <p:txBody>
          <a:bodyPr/>
          <a:lstStyle/>
          <a:p>
            <a:r>
              <a:rPr lang="es-ES_tradnl" dirty="0"/>
              <a:t>Los pasos a seguir para desarrollar el modelo son los siguientes:</a:t>
            </a:r>
          </a:p>
        </p:txBody>
      </p:sp>
      <p:sp>
        <p:nvSpPr>
          <p:cNvPr id="87" name="Rectángulo 81">
            <a:extLst>
              <a:ext uri="{FF2B5EF4-FFF2-40B4-BE49-F238E27FC236}">
                <a16:creationId xmlns:a16="http://schemas.microsoft.com/office/drawing/2014/main" id="{3CE448F1-0A3C-A74E-9225-395E258C671E}"/>
              </a:ext>
            </a:extLst>
          </p:cNvPr>
          <p:cNvSpPr/>
          <p:nvPr/>
        </p:nvSpPr>
        <p:spPr>
          <a:xfrm>
            <a:off x="4270054" y="1899604"/>
            <a:ext cx="1393111" cy="1358896"/>
          </a:xfrm>
          <a:custGeom>
            <a:avLst/>
            <a:gdLst>
              <a:gd name="connsiteX0" fmla="*/ 0 w 1419494"/>
              <a:gd name="connsiteY0" fmla="*/ 0 h 1445623"/>
              <a:gd name="connsiteX1" fmla="*/ 1419494 w 1419494"/>
              <a:gd name="connsiteY1" fmla="*/ 0 h 1445623"/>
              <a:gd name="connsiteX2" fmla="*/ 1419494 w 1419494"/>
              <a:gd name="connsiteY2" fmla="*/ 1445623 h 1445623"/>
              <a:gd name="connsiteX3" fmla="*/ 0 w 1419494"/>
              <a:gd name="connsiteY3" fmla="*/ 1445623 h 1445623"/>
              <a:gd name="connsiteX4" fmla="*/ 0 w 1419494"/>
              <a:gd name="connsiteY4" fmla="*/ 0 h 1445623"/>
              <a:gd name="connsiteX0" fmla="*/ 0 w 1419494"/>
              <a:gd name="connsiteY0" fmla="*/ 0 h 1445623"/>
              <a:gd name="connsiteX1" fmla="*/ 1419494 w 1419494"/>
              <a:gd name="connsiteY1" fmla="*/ 0 h 1445623"/>
              <a:gd name="connsiteX2" fmla="*/ 1410789 w 1419494"/>
              <a:gd name="connsiteY2" fmla="*/ 696687 h 1445623"/>
              <a:gd name="connsiteX3" fmla="*/ 1419494 w 1419494"/>
              <a:gd name="connsiteY3" fmla="*/ 1445623 h 1445623"/>
              <a:gd name="connsiteX4" fmla="*/ 0 w 1419494"/>
              <a:gd name="connsiteY4" fmla="*/ 1445623 h 1445623"/>
              <a:gd name="connsiteX5" fmla="*/ 0 w 1419494"/>
              <a:gd name="connsiteY5" fmla="*/ 0 h 1445623"/>
              <a:gd name="connsiteX0" fmla="*/ 0 w 1419497"/>
              <a:gd name="connsiteY0" fmla="*/ 0 h 1445623"/>
              <a:gd name="connsiteX1" fmla="*/ 1419494 w 1419497"/>
              <a:gd name="connsiteY1" fmla="*/ 0 h 1445623"/>
              <a:gd name="connsiteX2" fmla="*/ 1419497 w 1419497"/>
              <a:gd name="connsiteY2" fmla="*/ 696687 h 1445623"/>
              <a:gd name="connsiteX3" fmla="*/ 1419494 w 1419497"/>
              <a:gd name="connsiteY3" fmla="*/ 1445623 h 1445623"/>
              <a:gd name="connsiteX4" fmla="*/ 0 w 1419497"/>
              <a:gd name="connsiteY4" fmla="*/ 1445623 h 1445623"/>
              <a:gd name="connsiteX5" fmla="*/ 0 w 1419497"/>
              <a:gd name="connsiteY5" fmla="*/ 0 h 1445623"/>
              <a:gd name="connsiteX0" fmla="*/ 0 w 1419497"/>
              <a:gd name="connsiteY0" fmla="*/ 0 h 1445623"/>
              <a:gd name="connsiteX1" fmla="*/ 1419494 w 1419497"/>
              <a:gd name="connsiteY1" fmla="*/ 0 h 1445623"/>
              <a:gd name="connsiteX2" fmla="*/ 1416050 w 1419497"/>
              <a:gd name="connsiteY2" fmla="*/ 660401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419494 w 1419497"/>
              <a:gd name="connsiteY1" fmla="*/ 0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305194 w 1419497"/>
              <a:gd name="connsiteY1" fmla="*/ 12700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70167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704851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5400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3175 h 1448798"/>
              <a:gd name="connsiteX1" fmla="*/ 1298844 w 1419497"/>
              <a:gd name="connsiteY1" fmla="*/ 0 h 1448798"/>
              <a:gd name="connsiteX2" fmla="*/ 1295400 w 1419497"/>
              <a:gd name="connsiteY2" fmla="*/ 698501 h 1448798"/>
              <a:gd name="connsiteX3" fmla="*/ 1419497 w 1419497"/>
              <a:gd name="connsiteY3" fmla="*/ 699862 h 1448798"/>
              <a:gd name="connsiteX4" fmla="*/ 1419494 w 1419497"/>
              <a:gd name="connsiteY4" fmla="*/ 1448798 h 1448798"/>
              <a:gd name="connsiteX5" fmla="*/ 0 w 1419497"/>
              <a:gd name="connsiteY5" fmla="*/ 1448798 h 1448798"/>
              <a:gd name="connsiteX6" fmla="*/ 0 w 1419497"/>
              <a:gd name="connsiteY6" fmla="*/ 3175 h 1448798"/>
              <a:gd name="connsiteX0" fmla="*/ 0 w 1419497"/>
              <a:gd name="connsiteY0" fmla="*/ 0 h 1445623"/>
              <a:gd name="connsiteX1" fmla="*/ 1298844 w 1419497"/>
              <a:gd name="connsiteY1" fmla="*/ 12700 h 1445623"/>
              <a:gd name="connsiteX2" fmla="*/ 1295400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95326 h 1445623"/>
              <a:gd name="connsiteX3" fmla="*/ 1419497 w 1419497"/>
              <a:gd name="connsiteY3" fmla="*/ 676421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75060 h 1445623"/>
              <a:gd name="connsiteX3" fmla="*/ 1419497 w 1419497"/>
              <a:gd name="connsiteY3" fmla="*/ 676421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61549 h 1445623"/>
              <a:gd name="connsiteX3" fmla="*/ 1419497 w 1419497"/>
              <a:gd name="connsiteY3" fmla="*/ 676421 h 1445623"/>
              <a:gd name="connsiteX4" fmla="*/ 1419494 w 1419497"/>
              <a:gd name="connsiteY4" fmla="*/ 1445623 h 1445623"/>
              <a:gd name="connsiteX5" fmla="*/ 0 w 1419497"/>
              <a:gd name="connsiteY5" fmla="*/ 1445623 h 1445623"/>
              <a:gd name="connsiteX6" fmla="*/ 0 w 1419497"/>
              <a:gd name="connsiteY6" fmla="*/ 0 h 1445623"/>
              <a:gd name="connsiteX0" fmla="*/ 0 w 1419494"/>
              <a:gd name="connsiteY0" fmla="*/ 0 h 1445623"/>
              <a:gd name="connsiteX1" fmla="*/ 1298844 w 1419494"/>
              <a:gd name="connsiteY1" fmla="*/ 0 h 1445623"/>
              <a:gd name="connsiteX2" fmla="*/ 1295400 w 1419494"/>
              <a:gd name="connsiteY2" fmla="*/ 661549 h 1445623"/>
              <a:gd name="connsiteX3" fmla="*/ 1416242 w 1419494"/>
              <a:gd name="connsiteY3" fmla="*/ 666289 h 1445623"/>
              <a:gd name="connsiteX4" fmla="*/ 1419494 w 1419494"/>
              <a:gd name="connsiteY4" fmla="*/ 1445623 h 1445623"/>
              <a:gd name="connsiteX5" fmla="*/ 0 w 1419494"/>
              <a:gd name="connsiteY5" fmla="*/ 1445623 h 1445623"/>
              <a:gd name="connsiteX6" fmla="*/ 0 w 1419494"/>
              <a:gd name="connsiteY6" fmla="*/ 0 h 1445623"/>
              <a:gd name="connsiteX0" fmla="*/ 0 w 1419494"/>
              <a:gd name="connsiteY0" fmla="*/ 0 h 1445623"/>
              <a:gd name="connsiteX1" fmla="*/ 1298844 w 1419494"/>
              <a:gd name="connsiteY1" fmla="*/ 0 h 1445623"/>
              <a:gd name="connsiteX2" fmla="*/ 1295400 w 1419494"/>
              <a:gd name="connsiteY2" fmla="*/ 661549 h 1445623"/>
              <a:gd name="connsiteX3" fmla="*/ 1416242 w 1419494"/>
              <a:gd name="connsiteY3" fmla="*/ 662911 h 1445623"/>
              <a:gd name="connsiteX4" fmla="*/ 1419494 w 1419494"/>
              <a:gd name="connsiteY4" fmla="*/ 1445623 h 1445623"/>
              <a:gd name="connsiteX5" fmla="*/ 0 w 1419494"/>
              <a:gd name="connsiteY5" fmla="*/ 1445623 h 1445623"/>
              <a:gd name="connsiteX6" fmla="*/ 0 w 1419494"/>
              <a:gd name="connsiteY6" fmla="*/ 0 h 144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9494" h="1445623">
                <a:moveTo>
                  <a:pt x="0" y="0"/>
                </a:moveTo>
                <a:lnTo>
                  <a:pt x="1298844" y="0"/>
                </a:lnTo>
                <a:cubicBezTo>
                  <a:pt x="1296638" y="227542"/>
                  <a:pt x="1297606" y="434007"/>
                  <a:pt x="1295400" y="661549"/>
                </a:cubicBezTo>
                <a:lnTo>
                  <a:pt x="1416242" y="662911"/>
                </a:lnTo>
                <a:cubicBezTo>
                  <a:pt x="1416241" y="912556"/>
                  <a:pt x="1419495" y="1195978"/>
                  <a:pt x="1419494" y="1445623"/>
                </a:cubicBezTo>
                <a:lnTo>
                  <a:pt x="0" y="1445623"/>
                </a:lnTo>
                <a:lnTo>
                  <a:pt x="0" y="0"/>
                </a:lnTo>
                <a:close/>
              </a:path>
            </a:pathLst>
          </a:custGeom>
          <a:solidFill>
            <a:srgbClr val="F5731F">
              <a:alpha val="31000"/>
            </a:srgbClr>
          </a:solidFill>
          <a:ln w="19050">
            <a:solidFill>
              <a:srgbClr val="F5731F">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8" name="Rectángulo 81">
            <a:extLst>
              <a:ext uri="{FF2B5EF4-FFF2-40B4-BE49-F238E27FC236}">
                <a16:creationId xmlns:a16="http://schemas.microsoft.com/office/drawing/2014/main" id="{91A3D9A1-8B96-844F-9C07-4171D6E167EA}"/>
              </a:ext>
            </a:extLst>
          </p:cNvPr>
          <p:cNvSpPr/>
          <p:nvPr/>
        </p:nvSpPr>
        <p:spPr>
          <a:xfrm>
            <a:off x="5759753" y="1899604"/>
            <a:ext cx="1393111" cy="1358896"/>
          </a:xfrm>
          <a:custGeom>
            <a:avLst/>
            <a:gdLst>
              <a:gd name="connsiteX0" fmla="*/ 0 w 1419494"/>
              <a:gd name="connsiteY0" fmla="*/ 0 h 1445623"/>
              <a:gd name="connsiteX1" fmla="*/ 1419494 w 1419494"/>
              <a:gd name="connsiteY1" fmla="*/ 0 h 1445623"/>
              <a:gd name="connsiteX2" fmla="*/ 1419494 w 1419494"/>
              <a:gd name="connsiteY2" fmla="*/ 1445623 h 1445623"/>
              <a:gd name="connsiteX3" fmla="*/ 0 w 1419494"/>
              <a:gd name="connsiteY3" fmla="*/ 1445623 h 1445623"/>
              <a:gd name="connsiteX4" fmla="*/ 0 w 1419494"/>
              <a:gd name="connsiteY4" fmla="*/ 0 h 1445623"/>
              <a:gd name="connsiteX0" fmla="*/ 0 w 1419494"/>
              <a:gd name="connsiteY0" fmla="*/ 0 h 1445623"/>
              <a:gd name="connsiteX1" fmla="*/ 1419494 w 1419494"/>
              <a:gd name="connsiteY1" fmla="*/ 0 h 1445623"/>
              <a:gd name="connsiteX2" fmla="*/ 1410789 w 1419494"/>
              <a:gd name="connsiteY2" fmla="*/ 696687 h 1445623"/>
              <a:gd name="connsiteX3" fmla="*/ 1419494 w 1419494"/>
              <a:gd name="connsiteY3" fmla="*/ 1445623 h 1445623"/>
              <a:gd name="connsiteX4" fmla="*/ 0 w 1419494"/>
              <a:gd name="connsiteY4" fmla="*/ 1445623 h 1445623"/>
              <a:gd name="connsiteX5" fmla="*/ 0 w 1419494"/>
              <a:gd name="connsiteY5" fmla="*/ 0 h 1445623"/>
              <a:gd name="connsiteX0" fmla="*/ 0 w 1419497"/>
              <a:gd name="connsiteY0" fmla="*/ 0 h 1445623"/>
              <a:gd name="connsiteX1" fmla="*/ 1419494 w 1419497"/>
              <a:gd name="connsiteY1" fmla="*/ 0 h 1445623"/>
              <a:gd name="connsiteX2" fmla="*/ 1419497 w 1419497"/>
              <a:gd name="connsiteY2" fmla="*/ 696687 h 1445623"/>
              <a:gd name="connsiteX3" fmla="*/ 1419494 w 1419497"/>
              <a:gd name="connsiteY3" fmla="*/ 1445623 h 1445623"/>
              <a:gd name="connsiteX4" fmla="*/ 0 w 1419497"/>
              <a:gd name="connsiteY4" fmla="*/ 1445623 h 1445623"/>
              <a:gd name="connsiteX5" fmla="*/ 0 w 1419497"/>
              <a:gd name="connsiteY5" fmla="*/ 0 h 1445623"/>
              <a:gd name="connsiteX0" fmla="*/ 0 w 1419497"/>
              <a:gd name="connsiteY0" fmla="*/ 0 h 1445623"/>
              <a:gd name="connsiteX1" fmla="*/ 1419494 w 1419497"/>
              <a:gd name="connsiteY1" fmla="*/ 0 h 1445623"/>
              <a:gd name="connsiteX2" fmla="*/ 1416050 w 1419497"/>
              <a:gd name="connsiteY2" fmla="*/ 660401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419494 w 1419497"/>
              <a:gd name="connsiteY1" fmla="*/ 0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305194 w 1419497"/>
              <a:gd name="connsiteY1" fmla="*/ 12700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70167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704851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5400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3175 h 1448798"/>
              <a:gd name="connsiteX1" fmla="*/ 1298844 w 1419497"/>
              <a:gd name="connsiteY1" fmla="*/ 0 h 1448798"/>
              <a:gd name="connsiteX2" fmla="*/ 1295400 w 1419497"/>
              <a:gd name="connsiteY2" fmla="*/ 698501 h 1448798"/>
              <a:gd name="connsiteX3" fmla="*/ 1419497 w 1419497"/>
              <a:gd name="connsiteY3" fmla="*/ 699862 h 1448798"/>
              <a:gd name="connsiteX4" fmla="*/ 1419494 w 1419497"/>
              <a:gd name="connsiteY4" fmla="*/ 1448798 h 1448798"/>
              <a:gd name="connsiteX5" fmla="*/ 0 w 1419497"/>
              <a:gd name="connsiteY5" fmla="*/ 1448798 h 1448798"/>
              <a:gd name="connsiteX6" fmla="*/ 0 w 1419497"/>
              <a:gd name="connsiteY6" fmla="*/ 3175 h 1448798"/>
              <a:gd name="connsiteX0" fmla="*/ 0 w 1419497"/>
              <a:gd name="connsiteY0" fmla="*/ 0 h 1445623"/>
              <a:gd name="connsiteX1" fmla="*/ 1298844 w 1419497"/>
              <a:gd name="connsiteY1" fmla="*/ 12700 h 1445623"/>
              <a:gd name="connsiteX2" fmla="*/ 1295400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95326 h 1445623"/>
              <a:gd name="connsiteX3" fmla="*/ 1419497 w 1419497"/>
              <a:gd name="connsiteY3" fmla="*/ 676421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75060 h 1445623"/>
              <a:gd name="connsiteX3" fmla="*/ 1419497 w 1419497"/>
              <a:gd name="connsiteY3" fmla="*/ 676421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61549 h 1445623"/>
              <a:gd name="connsiteX3" fmla="*/ 1419497 w 1419497"/>
              <a:gd name="connsiteY3" fmla="*/ 676421 h 1445623"/>
              <a:gd name="connsiteX4" fmla="*/ 1419494 w 1419497"/>
              <a:gd name="connsiteY4" fmla="*/ 1445623 h 1445623"/>
              <a:gd name="connsiteX5" fmla="*/ 0 w 1419497"/>
              <a:gd name="connsiteY5" fmla="*/ 1445623 h 1445623"/>
              <a:gd name="connsiteX6" fmla="*/ 0 w 1419497"/>
              <a:gd name="connsiteY6" fmla="*/ 0 h 1445623"/>
              <a:gd name="connsiteX0" fmla="*/ 0 w 1419494"/>
              <a:gd name="connsiteY0" fmla="*/ 0 h 1445623"/>
              <a:gd name="connsiteX1" fmla="*/ 1298844 w 1419494"/>
              <a:gd name="connsiteY1" fmla="*/ 0 h 1445623"/>
              <a:gd name="connsiteX2" fmla="*/ 1295400 w 1419494"/>
              <a:gd name="connsiteY2" fmla="*/ 661549 h 1445623"/>
              <a:gd name="connsiteX3" fmla="*/ 1416242 w 1419494"/>
              <a:gd name="connsiteY3" fmla="*/ 666289 h 1445623"/>
              <a:gd name="connsiteX4" fmla="*/ 1419494 w 1419494"/>
              <a:gd name="connsiteY4" fmla="*/ 1445623 h 1445623"/>
              <a:gd name="connsiteX5" fmla="*/ 0 w 1419494"/>
              <a:gd name="connsiteY5" fmla="*/ 1445623 h 1445623"/>
              <a:gd name="connsiteX6" fmla="*/ 0 w 1419494"/>
              <a:gd name="connsiteY6" fmla="*/ 0 h 1445623"/>
              <a:gd name="connsiteX0" fmla="*/ 0 w 1419494"/>
              <a:gd name="connsiteY0" fmla="*/ 0 h 1445623"/>
              <a:gd name="connsiteX1" fmla="*/ 1298844 w 1419494"/>
              <a:gd name="connsiteY1" fmla="*/ 0 h 1445623"/>
              <a:gd name="connsiteX2" fmla="*/ 1295400 w 1419494"/>
              <a:gd name="connsiteY2" fmla="*/ 661549 h 1445623"/>
              <a:gd name="connsiteX3" fmla="*/ 1416242 w 1419494"/>
              <a:gd name="connsiteY3" fmla="*/ 662911 h 1445623"/>
              <a:gd name="connsiteX4" fmla="*/ 1419494 w 1419494"/>
              <a:gd name="connsiteY4" fmla="*/ 1445623 h 1445623"/>
              <a:gd name="connsiteX5" fmla="*/ 0 w 1419494"/>
              <a:gd name="connsiteY5" fmla="*/ 1445623 h 1445623"/>
              <a:gd name="connsiteX6" fmla="*/ 0 w 1419494"/>
              <a:gd name="connsiteY6" fmla="*/ 0 h 144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9494" h="1445623">
                <a:moveTo>
                  <a:pt x="0" y="0"/>
                </a:moveTo>
                <a:lnTo>
                  <a:pt x="1298844" y="0"/>
                </a:lnTo>
                <a:cubicBezTo>
                  <a:pt x="1296638" y="227542"/>
                  <a:pt x="1297606" y="434007"/>
                  <a:pt x="1295400" y="661549"/>
                </a:cubicBezTo>
                <a:lnTo>
                  <a:pt x="1416242" y="662911"/>
                </a:lnTo>
                <a:cubicBezTo>
                  <a:pt x="1416241" y="912556"/>
                  <a:pt x="1419495" y="1195978"/>
                  <a:pt x="1419494" y="1445623"/>
                </a:cubicBezTo>
                <a:lnTo>
                  <a:pt x="0" y="1445623"/>
                </a:lnTo>
                <a:lnTo>
                  <a:pt x="0" y="0"/>
                </a:lnTo>
                <a:close/>
              </a:path>
            </a:pathLst>
          </a:custGeom>
          <a:solidFill>
            <a:srgbClr val="F5731F">
              <a:alpha val="31000"/>
            </a:srgbClr>
          </a:solidFill>
          <a:ln w="19050">
            <a:solidFill>
              <a:srgbClr val="F5731F">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9" name="Rectángulo 81">
            <a:extLst>
              <a:ext uri="{FF2B5EF4-FFF2-40B4-BE49-F238E27FC236}">
                <a16:creationId xmlns:a16="http://schemas.microsoft.com/office/drawing/2014/main" id="{53B1B9B6-6FED-764D-B7F9-63F05AD970E3}"/>
              </a:ext>
            </a:extLst>
          </p:cNvPr>
          <p:cNvSpPr/>
          <p:nvPr/>
        </p:nvSpPr>
        <p:spPr>
          <a:xfrm>
            <a:off x="7252829" y="1894631"/>
            <a:ext cx="1393111" cy="1358896"/>
          </a:xfrm>
          <a:custGeom>
            <a:avLst/>
            <a:gdLst>
              <a:gd name="connsiteX0" fmla="*/ 0 w 1419494"/>
              <a:gd name="connsiteY0" fmla="*/ 0 h 1445623"/>
              <a:gd name="connsiteX1" fmla="*/ 1419494 w 1419494"/>
              <a:gd name="connsiteY1" fmla="*/ 0 h 1445623"/>
              <a:gd name="connsiteX2" fmla="*/ 1419494 w 1419494"/>
              <a:gd name="connsiteY2" fmla="*/ 1445623 h 1445623"/>
              <a:gd name="connsiteX3" fmla="*/ 0 w 1419494"/>
              <a:gd name="connsiteY3" fmla="*/ 1445623 h 1445623"/>
              <a:gd name="connsiteX4" fmla="*/ 0 w 1419494"/>
              <a:gd name="connsiteY4" fmla="*/ 0 h 1445623"/>
              <a:gd name="connsiteX0" fmla="*/ 0 w 1419494"/>
              <a:gd name="connsiteY0" fmla="*/ 0 h 1445623"/>
              <a:gd name="connsiteX1" fmla="*/ 1419494 w 1419494"/>
              <a:gd name="connsiteY1" fmla="*/ 0 h 1445623"/>
              <a:gd name="connsiteX2" fmla="*/ 1410789 w 1419494"/>
              <a:gd name="connsiteY2" fmla="*/ 696687 h 1445623"/>
              <a:gd name="connsiteX3" fmla="*/ 1419494 w 1419494"/>
              <a:gd name="connsiteY3" fmla="*/ 1445623 h 1445623"/>
              <a:gd name="connsiteX4" fmla="*/ 0 w 1419494"/>
              <a:gd name="connsiteY4" fmla="*/ 1445623 h 1445623"/>
              <a:gd name="connsiteX5" fmla="*/ 0 w 1419494"/>
              <a:gd name="connsiteY5" fmla="*/ 0 h 1445623"/>
              <a:gd name="connsiteX0" fmla="*/ 0 w 1419497"/>
              <a:gd name="connsiteY0" fmla="*/ 0 h 1445623"/>
              <a:gd name="connsiteX1" fmla="*/ 1419494 w 1419497"/>
              <a:gd name="connsiteY1" fmla="*/ 0 h 1445623"/>
              <a:gd name="connsiteX2" fmla="*/ 1419497 w 1419497"/>
              <a:gd name="connsiteY2" fmla="*/ 696687 h 1445623"/>
              <a:gd name="connsiteX3" fmla="*/ 1419494 w 1419497"/>
              <a:gd name="connsiteY3" fmla="*/ 1445623 h 1445623"/>
              <a:gd name="connsiteX4" fmla="*/ 0 w 1419497"/>
              <a:gd name="connsiteY4" fmla="*/ 1445623 h 1445623"/>
              <a:gd name="connsiteX5" fmla="*/ 0 w 1419497"/>
              <a:gd name="connsiteY5" fmla="*/ 0 h 1445623"/>
              <a:gd name="connsiteX0" fmla="*/ 0 w 1419497"/>
              <a:gd name="connsiteY0" fmla="*/ 0 h 1445623"/>
              <a:gd name="connsiteX1" fmla="*/ 1419494 w 1419497"/>
              <a:gd name="connsiteY1" fmla="*/ 0 h 1445623"/>
              <a:gd name="connsiteX2" fmla="*/ 1416050 w 1419497"/>
              <a:gd name="connsiteY2" fmla="*/ 660401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419494 w 1419497"/>
              <a:gd name="connsiteY1" fmla="*/ 0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305194 w 1419497"/>
              <a:gd name="connsiteY1" fmla="*/ 12700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70167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704851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5400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3175 h 1448798"/>
              <a:gd name="connsiteX1" fmla="*/ 1298844 w 1419497"/>
              <a:gd name="connsiteY1" fmla="*/ 0 h 1448798"/>
              <a:gd name="connsiteX2" fmla="*/ 1295400 w 1419497"/>
              <a:gd name="connsiteY2" fmla="*/ 698501 h 1448798"/>
              <a:gd name="connsiteX3" fmla="*/ 1419497 w 1419497"/>
              <a:gd name="connsiteY3" fmla="*/ 699862 h 1448798"/>
              <a:gd name="connsiteX4" fmla="*/ 1419494 w 1419497"/>
              <a:gd name="connsiteY4" fmla="*/ 1448798 h 1448798"/>
              <a:gd name="connsiteX5" fmla="*/ 0 w 1419497"/>
              <a:gd name="connsiteY5" fmla="*/ 1448798 h 1448798"/>
              <a:gd name="connsiteX6" fmla="*/ 0 w 1419497"/>
              <a:gd name="connsiteY6" fmla="*/ 3175 h 1448798"/>
              <a:gd name="connsiteX0" fmla="*/ 0 w 1419497"/>
              <a:gd name="connsiteY0" fmla="*/ 0 h 1445623"/>
              <a:gd name="connsiteX1" fmla="*/ 1298844 w 1419497"/>
              <a:gd name="connsiteY1" fmla="*/ 12700 h 1445623"/>
              <a:gd name="connsiteX2" fmla="*/ 1295400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95326 h 1445623"/>
              <a:gd name="connsiteX3" fmla="*/ 1419497 w 1419497"/>
              <a:gd name="connsiteY3" fmla="*/ 676421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75060 h 1445623"/>
              <a:gd name="connsiteX3" fmla="*/ 1419497 w 1419497"/>
              <a:gd name="connsiteY3" fmla="*/ 676421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61549 h 1445623"/>
              <a:gd name="connsiteX3" fmla="*/ 1419497 w 1419497"/>
              <a:gd name="connsiteY3" fmla="*/ 676421 h 1445623"/>
              <a:gd name="connsiteX4" fmla="*/ 1419494 w 1419497"/>
              <a:gd name="connsiteY4" fmla="*/ 1445623 h 1445623"/>
              <a:gd name="connsiteX5" fmla="*/ 0 w 1419497"/>
              <a:gd name="connsiteY5" fmla="*/ 1445623 h 1445623"/>
              <a:gd name="connsiteX6" fmla="*/ 0 w 1419497"/>
              <a:gd name="connsiteY6" fmla="*/ 0 h 1445623"/>
              <a:gd name="connsiteX0" fmla="*/ 0 w 1419494"/>
              <a:gd name="connsiteY0" fmla="*/ 0 h 1445623"/>
              <a:gd name="connsiteX1" fmla="*/ 1298844 w 1419494"/>
              <a:gd name="connsiteY1" fmla="*/ 0 h 1445623"/>
              <a:gd name="connsiteX2" fmla="*/ 1295400 w 1419494"/>
              <a:gd name="connsiteY2" fmla="*/ 661549 h 1445623"/>
              <a:gd name="connsiteX3" fmla="*/ 1416242 w 1419494"/>
              <a:gd name="connsiteY3" fmla="*/ 666289 h 1445623"/>
              <a:gd name="connsiteX4" fmla="*/ 1419494 w 1419494"/>
              <a:gd name="connsiteY4" fmla="*/ 1445623 h 1445623"/>
              <a:gd name="connsiteX5" fmla="*/ 0 w 1419494"/>
              <a:gd name="connsiteY5" fmla="*/ 1445623 h 1445623"/>
              <a:gd name="connsiteX6" fmla="*/ 0 w 1419494"/>
              <a:gd name="connsiteY6" fmla="*/ 0 h 1445623"/>
              <a:gd name="connsiteX0" fmla="*/ 0 w 1419494"/>
              <a:gd name="connsiteY0" fmla="*/ 0 h 1445623"/>
              <a:gd name="connsiteX1" fmla="*/ 1298844 w 1419494"/>
              <a:gd name="connsiteY1" fmla="*/ 0 h 1445623"/>
              <a:gd name="connsiteX2" fmla="*/ 1295400 w 1419494"/>
              <a:gd name="connsiteY2" fmla="*/ 661549 h 1445623"/>
              <a:gd name="connsiteX3" fmla="*/ 1416242 w 1419494"/>
              <a:gd name="connsiteY3" fmla="*/ 662911 h 1445623"/>
              <a:gd name="connsiteX4" fmla="*/ 1419494 w 1419494"/>
              <a:gd name="connsiteY4" fmla="*/ 1445623 h 1445623"/>
              <a:gd name="connsiteX5" fmla="*/ 0 w 1419494"/>
              <a:gd name="connsiteY5" fmla="*/ 1445623 h 1445623"/>
              <a:gd name="connsiteX6" fmla="*/ 0 w 1419494"/>
              <a:gd name="connsiteY6" fmla="*/ 0 h 144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9494" h="1445623">
                <a:moveTo>
                  <a:pt x="0" y="0"/>
                </a:moveTo>
                <a:lnTo>
                  <a:pt x="1298844" y="0"/>
                </a:lnTo>
                <a:cubicBezTo>
                  <a:pt x="1296638" y="227542"/>
                  <a:pt x="1297606" y="434007"/>
                  <a:pt x="1295400" y="661549"/>
                </a:cubicBezTo>
                <a:lnTo>
                  <a:pt x="1416242" y="662911"/>
                </a:lnTo>
                <a:cubicBezTo>
                  <a:pt x="1416241" y="912556"/>
                  <a:pt x="1419495" y="1195978"/>
                  <a:pt x="1419494" y="1445623"/>
                </a:cubicBezTo>
                <a:lnTo>
                  <a:pt x="0" y="1445623"/>
                </a:lnTo>
                <a:lnTo>
                  <a:pt x="0" y="0"/>
                </a:lnTo>
                <a:close/>
              </a:path>
            </a:pathLst>
          </a:custGeom>
          <a:solidFill>
            <a:srgbClr val="F5731F">
              <a:alpha val="31000"/>
            </a:srgbClr>
          </a:solidFill>
          <a:ln w="19050">
            <a:solidFill>
              <a:srgbClr val="F5731F">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0" name="Rectángulo 81">
            <a:extLst>
              <a:ext uri="{FF2B5EF4-FFF2-40B4-BE49-F238E27FC236}">
                <a16:creationId xmlns:a16="http://schemas.microsoft.com/office/drawing/2014/main" id="{5D272265-BB9D-DC4C-8BDD-8DEBFB4272BF}"/>
              </a:ext>
            </a:extLst>
          </p:cNvPr>
          <p:cNvSpPr/>
          <p:nvPr/>
        </p:nvSpPr>
        <p:spPr>
          <a:xfrm>
            <a:off x="8745838" y="1891852"/>
            <a:ext cx="1393111" cy="1358896"/>
          </a:xfrm>
          <a:custGeom>
            <a:avLst/>
            <a:gdLst>
              <a:gd name="connsiteX0" fmla="*/ 0 w 1419494"/>
              <a:gd name="connsiteY0" fmla="*/ 0 h 1445623"/>
              <a:gd name="connsiteX1" fmla="*/ 1419494 w 1419494"/>
              <a:gd name="connsiteY1" fmla="*/ 0 h 1445623"/>
              <a:gd name="connsiteX2" fmla="*/ 1419494 w 1419494"/>
              <a:gd name="connsiteY2" fmla="*/ 1445623 h 1445623"/>
              <a:gd name="connsiteX3" fmla="*/ 0 w 1419494"/>
              <a:gd name="connsiteY3" fmla="*/ 1445623 h 1445623"/>
              <a:gd name="connsiteX4" fmla="*/ 0 w 1419494"/>
              <a:gd name="connsiteY4" fmla="*/ 0 h 1445623"/>
              <a:gd name="connsiteX0" fmla="*/ 0 w 1419494"/>
              <a:gd name="connsiteY0" fmla="*/ 0 h 1445623"/>
              <a:gd name="connsiteX1" fmla="*/ 1419494 w 1419494"/>
              <a:gd name="connsiteY1" fmla="*/ 0 h 1445623"/>
              <a:gd name="connsiteX2" fmla="*/ 1410789 w 1419494"/>
              <a:gd name="connsiteY2" fmla="*/ 696687 h 1445623"/>
              <a:gd name="connsiteX3" fmla="*/ 1419494 w 1419494"/>
              <a:gd name="connsiteY3" fmla="*/ 1445623 h 1445623"/>
              <a:gd name="connsiteX4" fmla="*/ 0 w 1419494"/>
              <a:gd name="connsiteY4" fmla="*/ 1445623 h 1445623"/>
              <a:gd name="connsiteX5" fmla="*/ 0 w 1419494"/>
              <a:gd name="connsiteY5" fmla="*/ 0 h 1445623"/>
              <a:gd name="connsiteX0" fmla="*/ 0 w 1419497"/>
              <a:gd name="connsiteY0" fmla="*/ 0 h 1445623"/>
              <a:gd name="connsiteX1" fmla="*/ 1419494 w 1419497"/>
              <a:gd name="connsiteY1" fmla="*/ 0 h 1445623"/>
              <a:gd name="connsiteX2" fmla="*/ 1419497 w 1419497"/>
              <a:gd name="connsiteY2" fmla="*/ 696687 h 1445623"/>
              <a:gd name="connsiteX3" fmla="*/ 1419494 w 1419497"/>
              <a:gd name="connsiteY3" fmla="*/ 1445623 h 1445623"/>
              <a:gd name="connsiteX4" fmla="*/ 0 w 1419497"/>
              <a:gd name="connsiteY4" fmla="*/ 1445623 h 1445623"/>
              <a:gd name="connsiteX5" fmla="*/ 0 w 1419497"/>
              <a:gd name="connsiteY5" fmla="*/ 0 h 1445623"/>
              <a:gd name="connsiteX0" fmla="*/ 0 w 1419497"/>
              <a:gd name="connsiteY0" fmla="*/ 0 h 1445623"/>
              <a:gd name="connsiteX1" fmla="*/ 1419494 w 1419497"/>
              <a:gd name="connsiteY1" fmla="*/ 0 h 1445623"/>
              <a:gd name="connsiteX2" fmla="*/ 1416050 w 1419497"/>
              <a:gd name="connsiteY2" fmla="*/ 660401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419494 w 1419497"/>
              <a:gd name="connsiteY1" fmla="*/ 0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305194 w 1419497"/>
              <a:gd name="connsiteY1" fmla="*/ 12700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70167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704851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5400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3175 h 1448798"/>
              <a:gd name="connsiteX1" fmla="*/ 1298844 w 1419497"/>
              <a:gd name="connsiteY1" fmla="*/ 0 h 1448798"/>
              <a:gd name="connsiteX2" fmla="*/ 1295400 w 1419497"/>
              <a:gd name="connsiteY2" fmla="*/ 698501 h 1448798"/>
              <a:gd name="connsiteX3" fmla="*/ 1419497 w 1419497"/>
              <a:gd name="connsiteY3" fmla="*/ 699862 h 1448798"/>
              <a:gd name="connsiteX4" fmla="*/ 1419494 w 1419497"/>
              <a:gd name="connsiteY4" fmla="*/ 1448798 h 1448798"/>
              <a:gd name="connsiteX5" fmla="*/ 0 w 1419497"/>
              <a:gd name="connsiteY5" fmla="*/ 1448798 h 1448798"/>
              <a:gd name="connsiteX6" fmla="*/ 0 w 1419497"/>
              <a:gd name="connsiteY6" fmla="*/ 3175 h 1448798"/>
              <a:gd name="connsiteX0" fmla="*/ 0 w 1419497"/>
              <a:gd name="connsiteY0" fmla="*/ 0 h 1445623"/>
              <a:gd name="connsiteX1" fmla="*/ 1298844 w 1419497"/>
              <a:gd name="connsiteY1" fmla="*/ 12700 h 1445623"/>
              <a:gd name="connsiteX2" fmla="*/ 1295400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95326 h 1445623"/>
              <a:gd name="connsiteX3" fmla="*/ 1419497 w 1419497"/>
              <a:gd name="connsiteY3" fmla="*/ 676421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75060 h 1445623"/>
              <a:gd name="connsiteX3" fmla="*/ 1419497 w 1419497"/>
              <a:gd name="connsiteY3" fmla="*/ 676421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61549 h 1445623"/>
              <a:gd name="connsiteX3" fmla="*/ 1419497 w 1419497"/>
              <a:gd name="connsiteY3" fmla="*/ 676421 h 1445623"/>
              <a:gd name="connsiteX4" fmla="*/ 1419494 w 1419497"/>
              <a:gd name="connsiteY4" fmla="*/ 1445623 h 1445623"/>
              <a:gd name="connsiteX5" fmla="*/ 0 w 1419497"/>
              <a:gd name="connsiteY5" fmla="*/ 1445623 h 1445623"/>
              <a:gd name="connsiteX6" fmla="*/ 0 w 1419497"/>
              <a:gd name="connsiteY6" fmla="*/ 0 h 1445623"/>
              <a:gd name="connsiteX0" fmla="*/ 0 w 1419494"/>
              <a:gd name="connsiteY0" fmla="*/ 0 h 1445623"/>
              <a:gd name="connsiteX1" fmla="*/ 1298844 w 1419494"/>
              <a:gd name="connsiteY1" fmla="*/ 0 h 1445623"/>
              <a:gd name="connsiteX2" fmla="*/ 1295400 w 1419494"/>
              <a:gd name="connsiteY2" fmla="*/ 661549 h 1445623"/>
              <a:gd name="connsiteX3" fmla="*/ 1416242 w 1419494"/>
              <a:gd name="connsiteY3" fmla="*/ 666289 h 1445623"/>
              <a:gd name="connsiteX4" fmla="*/ 1419494 w 1419494"/>
              <a:gd name="connsiteY4" fmla="*/ 1445623 h 1445623"/>
              <a:gd name="connsiteX5" fmla="*/ 0 w 1419494"/>
              <a:gd name="connsiteY5" fmla="*/ 1445623 h 1445623"/>
              <a:gd name="connsiteX6" fmla="*/ 0 w 1419494"/>
              <a:gd name="connsiteY6" fmla="*/ 0 h 1445623"/>
              <a:gd name="connsiteX0" fmla="*/ 0 w 1419494"/>
              <a:gd name="connsiteY0" fmla="*/ 0 h 1445623"/>
              <a:gd name="connsiteX1" fmla="*/ 1298844 w 1419494"/>
              <a:gd name="connsiteY1" fmla="*/ 0 h 1445623"/>
              <a:gd name="connsiteX2" fmla="*/ 1295400 w 1419494"/>
              <a:gd name="connsiteY2" fmla="*/ 661549 h 1445623"/>
              <a:gd name="connsiteX3" fmla="*/ 1416242 w 1419494"/>
              <a:gd name="connsiteY3" fmla="*/ 662911 h 1445623"/>
              <a:gd name="connsiteX4" fmla="*/ 1419494 w 1419494"/>
              <a:gd name="connsiteY4" fmla="*/ 1445623 h 1445623"/>
              <a:gd name="connsiteX5" fmla="*/ 0 w 1419494"/>
              <a:gd name="connsiteY5" fmla="*/ 1445623 h 1445623"/>
              <a:gd name="connsiteX6" fmla="*/ 0 w 1419494"/>
              <a:gd name="connsiteY6" fmla="*/ 0 h 144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9494" h="1445623">
                <a:moveTo>
                  <a:pt x="0" y="0"/>
                </a:moveTo>
                <a:lnTo>
                  <a:pt x="1298844" y="0"/>
                </a:lnTo>
                <a:cubicBezTo>
                  <a:pt x="1296638" y="227542"/>
                  <a:pt x="1297606" y="434007"/>
                  <a:pt x="1295400" y="661549"/>
                </a:cubicBezTo>
                <a:lnTo>
                  <a:pt x="1416242" y="662911"/>
                </a:lnTo>
                <a:cubicBezTo>
                  <a:pt x="1416241" y="912556"/>
                  <a:pt x="1419495" y="1195978"/>
                  <a:pt x="1419494" y="1445623"/>
                </a:cubicBezTo>
                <a:lnTo>
                  <a:pt x="0" y="1445623"/>
                </a:lnTo>
                <a:lnTo>
                  <a:pt x="0" y="0"/>
                </a:lnTo>
                <a:close/>
              </a:path>
            </a:pathLst>
          </a:custGeom>
          <a:solidFill>
            <a:srgbClr val="F5731F">
              <a:alpha val="31000"/>
            </a:srgbClr>
          </a:solidFill>
          <a:ln w="19050">
            <a:solidFill>
              <a:srgbClr val="F5731F">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2" name="Rectángulo 81">
            <a:extLst>
              <a:ext uri="{FF2B5EF4-FFF2-40B4-BE49-F238E27FC236}">
                <a16:creationId xmlns:a16="http://schemas.microsoft.com/office/drawing/2014/main" id="{33A0D0E1-025D-AE43-80A6-693ADBB9B7DE}"/>
              </a:ext>
            </a:extLst>
          </p:cNvPr>
          <p:cNvSpPr/>
          <p:nvPr/>
        </p:nvSpPr>
        <p:spPr>
          <a:xfrm>
            <a:off x="2778667" y="1894631"/>
            <a:ext cx="1393111" cy="1358896"/>
          </a:xfrm>
          <a:custGeom>
            <a:avLst/>
            <a:gdLst>
              <a:gd name="connsiteX0" fmla="*/ 0 w 1419494"/>
              <a:gd name="connsiteY0" fmla="*/ 0 h 1445623"/>
              <a:gd name="connsiteX1" fmla="*/ 1419494 w 1419494"/>
              <a:gd name="connsiteY1" fmla="*/ 0 h 1445623"/>
              <a:gd name="connsiteX2" fmla="*/ 1419494 w 1419494"/>
              <a:gd name="connsiteY2" fmla="*/ 1445623 h 1445623"/>
              <a:gd name="connsiteX3" fmla="*/ 0 w 1419494"/>
              <a:gd name="connsiteY3" fmla="*/ 1445623 h 1445623"/>
              <a:gd name="connsiteX4" fmla="*/ 0 w 1419494"/>
              <a:gd name="connsiteY4" fmla="*/ 0 h 1445623"/>
              <a:gd name="connsiteX0" fmla="*/ 0 w 1419494"/>
              <a:gd name="connsiteY0" fmla="*/ 0 h 1445623"/>
              <a:gd name="connsiteX1" fmla="*/ 1419494 w 1419494"/>
              <a:gd name="connsiteY1" fmla="*/ 0 h 1445623"/>
              <a:gd name="connsiteX2" fmla="*/ 1410789 w 1419494"/>
              <a:gd name="connsiteY2" fmla="*/ 696687 h 1445623"/>
              <a:gd name="connsiteX3" fmla="*/ 1419494 w 1419494"/>
              <a:gd name="connsiteY3" fmla="*/ 1445623 h 1445623"/>
              <a:gd name="connsiteX4" fmla="*/ 0 w 1419494"/>
              <a:gd name="connsiteY4" fmla="*/ 1445623 h 1445623"/>
              <a:gd name="connsiteX5" fmla="*/ 0 w 1419494"/>
              <a:gd name="connsiteY5" fmla="*/ 0 h 1445623"/>
              <a:gd name="connsiteX0" fmla="*/ 0 w 1419497"/>
              <a:gd name="connsiteY0" fmla="*/ 0 h 1445623"/>
              <a:gd name="connsiteX1" fmla="*/ 1419494 w 1419497"/>
              <a:gd name="connsiteY1" fmla="*/ 0 h 1445623"/>
              <a:gd name="connsiteX2" fmla="*/ 1419497 w 1419497"/>
              <a:gd name="connsiteY2" fmla="*/ 696687 h 1445623"/>
              <a:gd name="connsiteX3" fmla="*/ 1419494 w 1419497"/>
              <a:gd name="connsiteY3" fmla="*/ 1445623 h 1445623"/>
              <a:gd name="connsiteX4" fmla="*/ 0 w 1419497"/>
              <a:gd name="connsiteY4" fmla="*/ 1445623 h 1445623"/>
              <a:gd name="connsiteX5" fmla="*/ 0 w 1419497"/>
              <a:gd name="connsiteY5" fmla="*/ 0 h 1445623"/>
              <a:gd name="connsiteX0" fmla="*/ 0 w 1419497"/>
              <a:gd name="connsiteY0" fmla="*/ 0 h 1445623"/>
              <a:gd name="connsiteX1" fmla="*/ 1419494 w 1419497"/>
              <a:gd name="connsiteY1" fmla="*/ 0 h 1445623"/>
              <a:gd name="connsiteX2" fmla="*/ 1416050 w 1419497"/>
              <a:gd name="connsiteY2" fmla="*/ 660401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419494 w 1419497"/>
              <a:gd name="connsiteY1" fmla="*/ 0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305194 w 1419497"/>
              <a:gd name="connsiteY1" fmla="*/ 12700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70167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8575 w 1419497"/>
              <a:gd name="connsiteY2" fmla="*/ 704851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15875 h 1445623"/>
              <a:gd name="connsiteX2" fmla="*/ 1295400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3175 h 1448798"/>
              <a:gd name="connsiteX1" fmla="*/ 1298844 w 1419497"/>
              <a:gd name="connsiteY1" fmla="*/ 0 h 1448798"/>
              <a:gd name="connsiteX2" fmla="*/ 1295400 w 1419497"/>
              <a:gd name="connsiteY2" fmla="*/ 698501 h 1448798"/>
              <a:gd name="connsiteX3" fmla="*/ 1419497 w 1419497"/>
              <a:gd name="connsiteY3" fmla="*/ 699862 h 1448798"/>
              <a:gd name="connsiteX4" fmla="*/ 1419494 w 1419497"/>
              <a:gd name="connsiteY4" fmla="*/ 1448798 h 1448798"/>
              <a:gd name="connsiteX5" fmla="*/ 0 w 1419497"/>
              <a:gd name="connsiteY5" fmla="*/ 1448798 h 1448798"/>
              <a:gd name="connsiteX6" fmla="*/ 0 w 1419497"/>
              <a:gd name="connsiteY6" fmla="*/ 3175 h 1448798"/>
              <a:gd name="connsiteX0" fmla="*/ 0 w 1419497"/>
              <a:gd name="connsiteY0" fmla="*/ 0 h 1445623"/>
              <a:gd name="connsiteX1" fmla="*/ 1298844 w 1419497"/>
              <a:gd name="connsiteY1" fmla="*/ 12700 h 1445623"/>
              <a:gd name="connsiteX2" fmla="*/ 1295400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95326 h 1445623"/>
              <a:gd name="connsiteX3" fmla="*/ 1419497 w 1419497"/>
              <a:gd name="connsiteY3" fmla="*/ 696687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95326 h 1445623"/>
              <a:gd name="connsiteX3" fmla="*/ 1419497 w 1419497"/>
              <a:gd name="connsiteY3" fmla="*/ 676421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75060 h 1445623"/>
              <a:gd name="connsiteX3" fmla="*/ 1419497 w 1419497"/>
              <a:gd name="connsiteY3" fmla="*/ 676421 h 1445623"/>
              <a:gd name="connsiteX4" fmla="*/ 1419494 w 1419497"/>
              <a:gd name="connsiteY4" fmla="*/ 1445623 h 1445623"/>
              <a:gd name="connsiteX5" fmla="*/ 0 w 1419497"/>
              <a:gd name="connsiteY5" fmla="*/ 1445623 h 1445623"/>
              <a:gd name="connsiteX6" fmla="*/ 0 w 1419497"/>
              <a:gd name="connsiteY6" fmla="*/ 0 h 1445623"/>
              <a:gd name="connsiteX0" fmla="*/ 0 w 1419497"/>
              <a:gd name="connsiteY0" fmla="*/ 0 h 1445623"/>
              <a:gd name="connsiteX1" fmla="*/ 1298844 w 1419497"/>
              <a:gd name="connsiteY1" fmla="*/ 0 h 1445623"/>
              <a:gd name="connsiteX2" fmla="*/ 1295400 w 1419497"/>
              <a:gd name="connsiteY2" fmla="*/ 661549 h 1445623"/>
              <a:gd name="connsiteX3" fmla="*/ 1419497 w 1419497"/>
              <a:gd name="connsiteY3" fmla="*/ 676421 h 1445623"/>
              <a:gd name="connsiteX4" fmla="*/ 1419494 w 1419497"/>
              <a:gd name="connsiteY4" fmla="*/ 1445623 h 1445623"/>
              <a:gd name="connsiteX5" fmla="*/ 0 w 1419497"/>
              <a:gd name="connsiteY5" fmla="*/ 1445623 h 1445623"/>
              <a:gd name="connsiteX6" fmla="*/ 0 w 1419497"/>
              <a:gd name="connsiteY6" fmla="*/ 0 h 1445623"/>
              <a:gd name="connsiteX0" fmla="*/ 0 w 1419494"/>
              <a:gd name="connsiteY0" fmla="*/ 0 h 1445623"/>
              <a:gd name="connsiteX1" fmla="*/ 1298844 w 1419494"/>
              <a:gd name="connsiteY1" fmla="*/ 0 h 1445623"/>
              <a:gd name="connsiteX2" fmla="*/ 1295400 w 1419494"/>
              <a:gd name="connsiteY2" fmla="*/ 661549 h 1445623"/>
              <a:gd name="connsiteX3" fmla="*/ 1416242 w 1419494"/>
              <a:gd name="connsiteY3" fmla="*/ 666289 h 1445623"/>
              <a:gd name="connsiteX4" fmla="*/ 1419494 w 1419494"/>
              <a:gd name="connsiteY4" fmla="*/ 1445623 h 1445623"/>
              <a:gd name="connsiteX5" fmla="*/ 0 w 1419494"/>
              <a:gd name="connsiteY5" fmla="*/ 1445623 h 1445623"/>
              <a:gd name="connsiteX6" fmla="*/ 0 w 1419494"/>
              <a:gd name="connsiteY6" fmla="*/ 0 h 1445623"/>
              <a:gd name="connsiteX0" fmla="*/ 0 w 1419494"/>
              <a:gd name="connsiteY0" fmla="*/ 0 h 1445623"/>
              <a:gd name="connsiteX1" fmla="*/ 1298844 w 1419494"/>
              <a:gd name="connsiteY1" fmla="*/ 0 h 1445623"/>
              <a:gd name="connsiteX2" fmla="*/ 1295400 w 1419494"/>
              <a:gd name="connsiteY2" fmla="*/ 661549 h 1445623"/>
              <a:gd name="connsiteX3" fmla="*/ 1416242 w 1419494"/>
              <a:gd name="connsiteY3" fmla="*/ 662911 h 1445623"/>
              <a:gd name="connsiteX4" fmla="*/ 1419494 w 1419494"/>
              <a:gd name="connsiteY4" fmla="*/ 1445623 h 1445623"/>
              <a:gd name="connsiteX5" fmla="*/ 0 w 1419494"/>
              <a:gd name="connsiteY5" fmla="*/ 1445623 h 1445623"/>
              <a:gd name="connsiteX6" fmla="*/ 0 w 1419494"/>
              <a:gd name="connsiteY6" fmla="*/ 0 h 144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9494" h="1445623">
                <a:moveTo>
                  <a:pt x="0" y="0"/>
                </a:moveTo>
                <a:lnTo>
                  <a:pt x="1298844" y="0"/>
                </a:lnTo>
                <a:cubicBezTo>
                  <a:pt x="1296638" y="227542"/>
                  <a:pt x="1297606" y="434007"/>
                  <a:pt x="1295400" y="661549"/>
                </a:cubicBezTo>
                <a:lnTo>
                  <a:pt x="1416242" y="662911"/>
                </a:lnTo>
                <a:cubicBezTo>
                  <a:pt x="1416241" y="912556"/>
                  <a:pt x="1419495" y="1195978"/>
                  <a:pt x="1419494" y="1445623"/>
                </a:cubicBezTo>
                <a:lnTo>
                  <a:pt x="0" y="1445623"/>
                </a:lnTo>
                <a:lnTo>
                  <a:pt x="0" y="0"/>
                </a:lnTo>
                <a:close/>
              </a:path>
            </a:pathLst>
          </a:custGeom>
          <a:solidFill>
            <a:srgbClr val="F5731F">
              <a:alpha val="31000"/>
            </a:srgbClr>
          </a:solidFill>
          <a:ln w="19050">
            <a:solidFill>
              <a:srgbClr val="F5731F">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arcador de pie de página 8">
            <a:extLst>
              <a:ext uri="{FF2B5EF4-FFF2-40B4-BE49-F238E27FC236}">
                <a16:creationId xmlns:a16="http://schemas.microsoft.com/office/drawing/2014/main" id="{347A4C0B-40B5-344C-82B0-4C9B41663A99}"/>
              </a:ext>
            </a:extLst>
          </p:cNvPr>
          <p:cNvSpPr>
            <a:spLocks noGrp="1"/>
          </p:cNvSpPr>
          <p:nvPr>
            <p:ph type="ftr" sz="quarter" idx="10"/>
          </p:nvPr>
        </p:nvSpPr>
        <p:spPr/>
        <p:txBody>
          <a:bodyPr/>
          <a:lstStyle/>
          <a:p>
            <a:r>
              <a:rPr lang="es-ES"/>
              <a:t>Predicción del campo acústico producido en el lanzamiento de cohetes. Requena-Plens et al., 2020.</a:t>
            </a:r>
            <a:endParaRPr lang="es-ES" dirty="0"/>
          </a:p>
        </p:txBody>
      </p:sp>
      <p:sp>
        <p:nvSpPr>
          <p:cNvPr id="34" name="Flecha derecha 33">
            <a:extLst>
              <a:ext uri="{FF2B5EF4-FFF2-40B4-BE49-F238E27FC236}">
                <a16:creationId xmlns:a16="http://schemas.microsoft.com/office/drawing/2014/main" id="{29A8B68F-314A-0343-BF59-55A270F8E008}"/>
              </a:ext>
            </a:extLst>
          </p:cNvPr>
          <p:cNvSpPr/>
          <p:nvPr/>
        </p:nvSpPr>
        <p:spPr>
          <a:xfrm rot="5400000">
            <a:off x="6990417" y="3475971"/>
            <a:ext cx="360000" cy="208274"/>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grpSp>
        <p:nvGrpSpPr>
          <p:cNvPr id="44" name="Grupo 43">
            <a:extLst>
              <a:ext uri="{FF2B5EF4-FFF2-40B4-BE49-F238E27FC236}">
                <a16:creationId xmlns:a16="http://schemas.microsoft.com/office/drawing/2014/main" id="{FDFDC84B-217D-C94C-93A6-F7B05489DDE7}"/>
              </a:ext>
            </a:extLst>
          </p:cNvPr>
          <p:cNvGrpSpPr/>
          <p:nvPr/>
        </p:nvGrpSpPr>
        <p:grpSpPr>
          <a:xfrm>
            <a:off x="2804436" y="1933354"/>
            <a:ext cx="1221335" cy="670867"/>
            <a:chOff x="0" y="661722"/>
            <a:chExt cx="981785" cy="479889"/>
          </a:xfrm>
        </p:grpSpPr>
        <p:sp>
          <p:nvSpPr>
            <p:cNvPr id="45" name="Rectángulo redondeado 44">
              <a:extLst>
                <a:ext uri="{FF2B5EF4-FFF2-40B4-BE49-F238E27FC236}">
                  <a16:creationId xmlns:a16="http://schemas.microsoft.com/office/drawing/2014/main" id="{B8609A19-E80B-A941-881F-9B2B173A0A77}"/>
                </a:ext>
              </a:extLst>
            </p:cNvPr>
            <p:cNvSpPr/>
            <p:nvPr/>
          </p:nvSpPr>
          <p:spPr>
            <a:xfrm>
              <a:off x="0" y="661722"/>
              <a:ext cx="981785" cy="479889"/>
            </a:xfrm>
            <a:prstGeom prst="roundRect">
              <a:avLst>
                <a:gd name="adj" fmla="val 10000"/>
              </a:avLst>
            </a:prstGeom>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6" name="CuadroTexto 45">
              <a:extLst>
                <a:ext uri="{FF2B5EF4-FFF2-40B4-BE49-F238E27FC236}">
                  <a16:creationId xmlns:a16="http://schemas.microsoft.com/office/drawing/2014/main" id="{08E16A66-839A-6C46-A81C-262F25A06547}"/>
                </a:ext>
              </a:extLst>
            </p:cNvPr>
            <p:cNvSpPr txBox="1"/>
            <p:nvPr/>
          </p:nvSpPr>
          <p:spPr>
            <a:xfrm>
              <a:off x="0" y="661722"/>
              <a:ext cx="981785" cy="4798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84" tIns="49784" rIns="49784" bIns="26670" numCol="1" spcCol="1270" anchor="ctr" anchorCtr="0">
              <a:noAutofit/>
            </a:bodyPr>
            <a:lstStyle/>
            <a:p>
              <a:pPr marL="0" lvl="0" indent="0" algn="ctr" defTabSz="311150">
                <a:lnSpc>
                  <a:spcPct val="90000"/>
                </a:lnSpc>
                <a:spcBef>
                  <a:spcPct val="0"/>
                </a:spcBef>
                <a:spcAft>
                  <a:spcPct val="35000"/>
                </a:spcAft>
                <a:buNone/>
              </a:pPr>
              <a:r>
                <a:rPr lang="es-ES" sz="1200" b="0" i="0" kern="1200" dirty="0">
                  <a:latin typeface="Helvetica" pitchFamily="2" charset="0"/>
                </a:rPr>
                <a:t>Potencia acústica global</a:t>
              </a:r>
            </a:p>
          </p:txBody>
        </p:sp>
      </p:grpSp>
      <p:sp>
        <p:nvSpPr>
          <p:cNvPr id="47" name="Rectángulo redondeado 46">
            <a:extLst>
              <a:ext uri="{FF2B5EF4-FFF2-40B4-BE49-F238E27FC236}">
                <a16:creationId xmlns:a16="http://schemas.microsoft.com/office/drawing/2014/main" id="{48000107-50F5-0E41-BCB7-D94E0250AB21}"/>
              </a:ext>
            </a:extLst>
          </p:cNvPr>
          <p:cNvSpPr/>
          <p:nvPr/>
        </p:nvSpPr>
        <p:spPr>
          <a:xfrm>
            <a:off x="2875472" y="2558760"/>
            <a:ext cx="1221335" cy="670864"/>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a:lstStyle/>
          <a:p>
            <a:r>
              <a:rPr lang="es-ES" sz="1200" dirty="0">
                <a:latin typeface="Helvetica" pitchFamily="2" charset="0"/>
              </a:rPr>
              <a:t>Valor único del sistema</a:t>
            </a:r>
          </a:p>
        </p:txBody>
      </p:sp>
      <p:grpSp>
        <p:nvGrpSpPr>
          <p:cNvPr id="48" name="Grupo 47">
            <a:extLst>
              <a:ext uri="{FF2B5EF4-FFF2-40B4-BE49-F238E27FC236}">
                <a16:creationId xmlns:a16="http://schemas.microsoft.com/office/drawing/2014/main" id="{434B7FAA-E5F0-7342-8407-97FA83F6DDED}"/>
              </a:ext>
            </a:extLst>
          </p:cNvPr>
          <p:cNvGrpSpPr/>
          <p:nvPr/>
        </p:nvGrpSpPr>
        <p:grpSpPr>
          <a:xfrm>
            <a:off x="4295606" y="1933354"/>
            <a:ext cx="1221335" cy="670867"/>
            <a:chOff x="0" y="661722"/>
            <a:chExt cx="981785" cy="479889"/>
          </a:xfrm>
        </p:grpSpPr>
        <p:sp>
          <p:nvSpPr>
            <p:cNvPr id="49" name="Rectángulo redondeado 48">
              <a:extLst>
                <a:ext uri="{FF2B5EF4-FFF2-40B4-BE49-F238E27FC236}">
                  <a16:creationId xmlns:a16="http://schemas.microsoft.com/office/drawing/2014/main" id="{DBAF2FFF-00C7-7D4B-8EDA-5F4A8D131D3C}"/>
                </a:ext>
              </a:extLst>
            </p:cNvPr>
            <p:cNvSpPr/>
            <p:nvPr/>
          </p:nvSpPr>
          <p:spPr>
            <a:xfrm>
              <a:off x="0" y="661722"/>
              <a:ext cx="981785" cy="479889"/>
            </a:xfrm>
            <a:prstGeom prst="roundRect">
              <a:avLst>
                <a:gd name="adj" fmla="val 10000"/>
              </a:avLst>
            </a:prstGeom>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0" name="CuadroTexto 49">
              <a:extLst>
                <a:ext uri="{FF2B5EF4-FFF2-40B4-BE49-F238E27FC236}">
                  <a16:creationId xmlns:a16="http://schemas.microsoft.com/office/drawing/2014/main" id="{287FB9E5-A865-D140-95EA-EBCD3062F81A}"/>
                </a:ext>
              </a:extLst>
            </p:cNvPr>
            <p:cNvSpPr txBox="1"/>
            <p:nvPr/>
          </p:nvSpPr>
          <p:spPr>
            <a:xfrm>
              <a:off x="0" y="661722"/>
              <a:ext cx="981785" cy="4798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84" tIns="49784" rIns="49784" bIns="26670" numCol="1" spcCol="1270" anchor="ctr" anchorCtr="0">
              <a:noAutofit/>
            </a:bodyPr>
            <a:lstStyle/>
            <a:p>
              <a:pPr lvl="0" algn="ctr" defTabSz="311150">
                <a:lnSpc>
                  <a:spcPct val="90000"/>
                </a:lnSpc>
                <a:spcBef>
                  <a:spcPct val="0"/>
                </a:spcBef>
                <a:spcAft>
                  <a:spcPct val="35000"/>
                </a:spcAft>
              </a:pPr>
              <a:r>
                <a:rPr lang="es-ES" sz="1200" dirty="0">
                  <a:latin typeface="Helvetica" pitchFamily="2" charset="0"/>
                </a:rPr>
                <a:t>Distribución de fuentes</a:t>
              </a:r>
            </a:p>
          </p:txBody>
        </p:sp>
      </p:grpSp>
      <p:sp>
        <p:nvSpPr>
          <p:cNvPr id="51" name="Rectángulo redondeado 50">
            <a:extLst>
              <a:ext uri="{FF2B5EF4-FFF2-40B4-BE49-F238E27FC236}">
                <a16:creationId xmlns:a16="http://schemas.microsoft.com/office/drawing/2014/main" id="{DEB40765-DE09-3C41-9C31-4D65C890160C}"/>
              </a:ext>
            </a:extLst>
          </p:cNvPr>
          <p:cNvSpPr/>
          <p:nvPr/>
        </p:nvSpPr>
        <p:spPr>
          <a:xfrm>
            <a:off x="4366642" y="2558760"/>
            <a:ext cx="1221335" cy="670864"/>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a:lstStyle/>
          <a:p>
            <a:r>
              <a:rPr lang="es-ES" sz="1200" dirty="0">
                <a:latin typeface="Helvetica" pitchFamily="2" charset="0"/>
              </a:rPr>
              <a:t>Discretización de la fuente acústica</a:t>
            </a:r>
          </a:p>
        </p:txBody>
      </p:sp>
      <p:grpSp>
        <p:nvGrpSpPr>
          <p:cNvPr id="52" name="Grupo 51">
            <a:extLst>
              <a:ext uri="{FF2B5EF4-FFF2-40B4-BE49-F238E27FC236}">
                <a16:creationId xmlns:a16="http://schemas.microsoft.com/office/drawing/2014/main" id="{AAB9B564-2E25-3346-BBB4-A8564E8C6507}"/>
              </a:ext>
            </a:extLst>
          </p:cNvPr>
          <p:cNvGrpSpPr/>
          <p:nvPr/>
        </p:nvGrpSpPr>
        <p:grpSpPr>
          <a:xfrm>
            <a:off x="5783384" y="1933354"/>
            <a:ext cx="1221335" cy="670867"/>
            <a:chOff x="0" y="661722"/>
            <a:chExt cx="981785" cy="479889"/>
          </a:xfrm>
        </p:grpSpPr>
        <p:sp>
          <p:nvSpPr>
            <p:cNvPr id="53" name="Rectángulo redondeado 52">
              <a:extLst>
                <a:ext uri="{FF2B5EF4-FFF2-40B4-BE49-F238E27FC236}">
                  <a16:creationId xmlns:a16="http://schemas.microsoft.com/office/drawing/2014/main" id="{1E23D8C1-2968-9C48-86AF-D4FAB0656FC2}"/>
                </a:ext>
              </a:extLst>
            </p:cNvPr>
            <p:cNvSpPr/>
            <p:nvPr/>
          </p:nvSpPr>
          <p:spPr>
            <a:xfrm>
              <a:off x="0" y="661722"/>
              <a:ext cx="981785" cy="479889"/>
            </a:xfrm>
            <a:prstGeom prst="roundRect">
              <a:avLst>
                <a:gd name="adj" fmla="val 10000"/>
              </a:avLst>
            </a:prstGeom>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4" name="CuadroTexto 53">
              <a:extLst>
                <a:ext uri="{FF2B5EF4-FFF2-40B4-BE49-F238E27FC236}">
                  <a16:creationId xmlns:a16="http://schemas.microsoft.com/office/drawing/2014/main" id="{D6658443-AEC4-FF44-A9C9-0FC468021157}"/>
                </a:ext>
              </a:extLst>
            </p:cNvPr>
            <p:cNvSpPr txBox="1"/>
            <p:nvPr/>
          </p:nvSpPr>
          <p:spPr>
            <a:xfrm>
              <a:off x="0" y="661722"/>
              <a:ext cx="981785" cy="4798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84" tIns="49784" rIns="49784" bIns="26670" numCol="1" spcCol="1270" anchor="ctr" anchorCtr="0">
              <a:noAutofit/>
            </a:bodyPr>
            <a:lstStyle/>
            <a:p>
              <a:pPr marL="0" lvl="0" indent="0" algn="ctr" defTabSz="311150">
                <a:lnSpc>
                  <a:spcPct val="90000"/>
                </a:lnSpc>
                <a:spcBef>
                  <a:spcPct val="0"/>
                </a:spcBef>
                <a:spcAft>
                  <a:spcPct val="35000"/>
                </a:spcAft>
                <a:buNone/>
              </a:pPr>
              <a:r>
                <a:rPr lang="es-ES" sz="1200" b="0" i="0" kern="1200" dirty="0">
                  <a:latin typeface="Helvetica" pitchFamily="2" charset="0"/>
                </a:rPr>
                <a:t>Potencia acústica </a:t>
              </a:r>
              <a:r>
                <a:rPr lang="es-ES" sz="1200" b="0" i="0" kern="1200" dirty="0" err="1">
                  <a:latin typeface="Helvetica" pitchFamily="2" charset="0"/>
                </a:rPr>
                <a:t>norm</a:t>
              </a:r>
              <a:r>
                <a:rPr lang="es-ES" sz="1200" b="0" i="0" kern="1200" dirty="0">
                  <a:latin typeface="Helvetica" pitchFamily="2" charset="0"/>
                </a:rPr>
                <a:t>. por fuente</a:t>
              </a:r>
            </a:p>
          </p:txBody>
        </p:sp>
      </p:grpSp>
      <p:sp>
        <p:nvSpPr>
          <p:cNvPr id="55" name="Rectángulo redondeado 54">
            <a:extLst>
              <a:ext uri="{FF2B5EF4-FFF2-40B4-BE49-F238E27FC236}">
                <a16:creationId xmlns:a16="http://schemas.microsoft.com/office/drawing/2014/main" id="{D891E651-1B1B-884C-ABC5-D272B54F8ED7}"/>
              </a:ext>
            </a:extLst>
          </p:cNvPr>
          <p:cNvSpPr/>
          <p:nvPr/>
        </p:nvSpPr>
        <p:spPr>
          <a:xfrm>
            <a:off x="5854420" y="2558760"/>
            <a:ext cx="1221335" cy="670864"/>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a:lstStyle/>
          <a:p>
            <a:r>
              <a:rPr lang="es-ES" sz="1200" dirty="0">
                <a:latin typeface="Helvetica" pitchFamily="2" charset="0"/>
              </a:rPr>
              <a:t>Valor único para cada fuente</a:t>
            </a:r>
          </a:p>
        </p:txBody>
      </p:sp>
      <p:grpSp>
        <p:nvGrpSpPr>
          <p:cNvPr id="56" name="Grupo 55">
            <a:extLst>
              <a:ext uri="{FF2B5EF4-FFF2-40B4-BE49-F238E27FC236}">
                <a16:creationId xmlns:a16="http://schemas.microsoft.com/office/drawing/2014/main" id="{F0E0604E-0AA2-2545-B79E-2D860E539D8A}"/>
              </a:ext>
            </a:extLst>
          </p:cNvPr>
          <p:cNvGrpSpPr/>
          <p:nvPr/>
        </p:nvGrpSpPr>
        <p:grpSpPr>
          <a:xfrm>
            <a:off x="7274554" y="1933354"/>
            <a:ext cx="1221335" cy="670867"/>
            <a:chOff x="0" y="661722"/>
            <a:chExt cx="981785" cy="479889"/>
          </a:xfrm>
        </p:grpSpPr>
        <p:sp>
          <p:nvSpPr>
            <p:cNvPr id="57" name="Rectángulo redondeado 56">
              <a:extLst>
                <a:ext uri="{FF2B5EF4-FFF2-40B4-BE49-F238E27FC236}">
                  <a16:creationId xmlns:a16="http://schemas.microsoft.com/office/drawing/2014/main" id="{6689337B-60A6-5840-B70F-EE3CA90D7772}"/>
                </a:ext>
              </a:extLst>
            </p:cNvPr>
            <p:cNvSpPr/>
            <p:nvPr/>
          </p:nvSpPr>
          <p:spPr>
            <a:xfrm>
              <a:off x="0" y="661722"/>
              <a:ext cx="981785" cy="479889"/>
            </a:xfrm>
            <a:prstGeom prst="roundRect">
              <a:avLst>
                <a:gd name="adj" fmla="val 10000"/>
              </a:avLst>
            </a:prstGeom>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8" name="CuadroTexto 57">
              <a:extLst>
                <a:ext uri="{FF2B5EF4-FFF2-40B4-BE49-F238E27FC236}">
                  <a16:creationId xmlns:a16="http://schemas.microsoft.com/office/drawing/2014/main" id="{8D78B8E6-A604-284E-AF20-363436063505}"/>
                </a:ext>
              </a:extLst>
            </p:cNvPr>
            <p:cNvSpPr txBox="1"/>
            <p:nvPr/>
          </p:nvSpPr>
          <p:spPr>
            <a:xfrm>
              <a:off x="0" y="661722"/>
              <a:ext cx="981785" cy="4798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84" tIns="49784" rIns="49784" bIns="26670" numCol="1" spcCol="1270" anchor="ctr" anchorCtr="0">
              <a:noAutofit/>
            </a:bodyPr>
            <a:lstStyle/>
            <a:p>
              <a:pPr marL="0" lvl="0" indent="0" algn="ctr" defTabSz="311150">
                <a:lnSpc>
                  <a:spcPct val="90000"/>
                </a:lnSpc>
                <a:spcBef>
                  <a:spcPct val="0"/>
                </a:spcBef>
                <a:spcAft>
                  <a:spcPct val="35000"/>
                </a:spcAft>
                <a:buNone/>
              </a:pPr>
              <a:r>
                <a:rPr lang="es-ES" sz="1200" b="0" i="0" kern="1200" dirty="0">
                  <a:latin typeface="Helvetica" pitchFamily="2" charset="0"/>
                </a:rPr>
                <a:t>Densidad espectral </a:t>
              </a:r>
              <a:r>
                <a:rPr lang="es-ES" sz="1200" b="0" i="0" kern="1200" dirty="0" err="1">
                  <a:latin typeface="Helvetica" pitchFamily="2" charset="0"/>
                </a:rPr>
                <a:t>norm</a:t>
              </a:r>
              <a:r>
                <a:rPr lang="es-ES" sz="1200" b="0" i="0" kern="1200" dirty="0">
                  <a:latin typeface="Helvetica" pitchFamily="2" charset="0"/>
                </a:rPr>
                <a:t>. por fuente</a:t>
              </a:r>
            </a:p>
          </p:txBody>
        </p:sp>
      </p:grpSp>
      <p:sp>
        <p:nvSpPr>
          <p:cNvPr id="59" name="Rectángulo redondeado 58">
            <a:extLst>
              <a:ext uri="{FF2B5EF4-FFF2-40B4-BE49-F238E27FC236}">
                <a16:creationId xmlns:a16="http://schemas.microsoft.com/office/drawing/2014/main" id="{525399EF-8C30-5A4B-9464-072A6DC33ED9}"/>
              </a:ext>
            </a:extLst>
          </p:cNvPr>
          <p:cNvSpPr/>
          <p:nvPr/>
        </p:nvSpPr>
        <p:spPr>
          <a:xfrm>
            <a:off x="7345590" y="2558760"/>
            <a:ext cx="1221335" cy="670864"/>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a:lstStyle/>
          <a:p>
            <a:r>
              <a:rPr lang="es-ES" sz="1200" dirty="0">
                <a:latin typeface="Helvetica" pitchFamily="2" charset="0"/>
              </a:rPr>
              <a:t>Espectro </a:t>
            </a:r>
            <a:r>
              <a:rPr lang="es-ES" sz="1200" dirty="0" err="1">
                <a:latin typeface="Helvetica" pitchFamily="2" charset="0"/>
              </a:rPr>
              <a:t>norm</a:t>
            </a:r>
            <a:r>
              <a:rPr lang="es-ES" sz="1200" dirty="0">
                <a:latin typeface="Helvetica" pitchFamily="2" charset="0"/>
              </a:rPr>
              <a:t>. para cada fuente</a:t>
            </a:r>
          </a:p>
        </p:txBody>
      </p:sp>
      <p:grpSp>
        <p:nvGrpSpPr>
          <p:cNvPr id="60" name="Grupo 59">
            <a:extLst>
              <a:ext uri="{FF2B5EF4-FFF2-40B4-BE49-F238E27FC236}">
                <a16:creationId xmlns:a16="http://schemas.microsoft.com/office/drawing/2014/main" id="{B87515C6-426B-AF49-97F5-9B21AF28B024}"/>
              </a:ext>
            </a:extLst>
          </p:cNvPr>
          <p:cNvGrpSpPr/>
          <p:nvPr/>
        </p:nvGrpSpPr>
        <p:grpSpPr>
          <a:xfrm>
            <a:off x="8765724" y="1933354"/>
            <a:ext cx="1221335" cy="670867"/>
            <a:chOff x="0" y="661722"/>
            <a:chExt cx="981785" cy="479889"/>
          </a:xfrm>
        </p:grpSpPr>
        <p:sp>
          <p:nvSpPr>
            <p:cNvPr id="61" name="Rectángulo redondeado 60">
              <a:extLst>
                <a:ext uri="{FF2B5EF4-FFF2-40B4-BE49-F238E27FC236}">
                  <a16:creationId xmlns:a16="http://schemas.microsoft.com/office/drawing/2014/main" id="{BFB8CE46-298B-934A-80EF-D8AAD17FB0BB}"/>
                </a:ext>
              </a:extLst>
            </p:cNvPr>
            <p:cNvSpPr/>
            <p:nvPr/>
          </p:nvSpPr>
          <p:spPr>
            <a:xfrm>
              <a:off x="0" y="661722"/>
              <a:ext cx="981785" cy="479889"/>
            </a:xfrm>
            <a:prstGeom prst="roundRect">
              <a:avLst>
                <a:gd name="adj" fmla="val 10000"/>
              </a:avLst>
            </a:prstGeom>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2" name="CuadroTexto 61">
              <a:extLst>
                <a:ext uri="{FF2B5EF4-FFF2-40B4-BE49-F238E27FC236}">
                  <a16:creationId xmlns:a16="http://schemas.microsoft.com/office/drawing/2014/main" id="{71D9870C-D177-464F-9EBA-DED7B791BF09}"/>
                </a:ext>
              </a:extLst>
            </p:cNvPr>
            <p:cNvSpPr txBox="1"/>
            <p:nvPr/>
          </p:nvSpPr>
          <p:spPr>
            <a:xfrm>
              <a:off x="0" y="661722"/>
              <a:ext cx="981785" cy="4798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84" tIns="49784" rIns="49784" bIns="26670" numCol="1" spcCol="1270" anchor="ctr" anchorCtr="0">
              <a:noAutofit/>
            </a:bodyPr>
            <a:lstStyle/>
            <a:p>
              <a:pPr marL="0" lvl="0" indent="0" algn="ctr" defTabSz="311150">
                <a:lnSpc>
                  <a:spcPct val="90000"/>
                </a:lnSpc>
                <a:spcBef>
                  <a:spcPct val="0"/>
                </a:spcBef>
                <a:spcAft>
                  <a:spcPct val="35000"/>
                </a:spcAft>
                <a:buNone/>
              </a:pPr>
              <a:r>
                <a:rPr lang="es-ES" sz="1200" b="0" i="0" kern="1200" dirty="0" err="1">
                  <a:latin typeface="Helvetica" pitchFamily="2" charset="0"/>
                </a:rPr>
                <a:t>Pot</a:t>
              </a:r>
              <a:r>
                <a:rPr lang="es-ES" sz="1200" b="0" i="0" kern="1200" dirty="0">
                  <a:latin typeface="Helvetica" pitchFamily="2" charset="0"/>
                </a:rPr>
                <a:t>. acústica por </a:t>
              </a:r>
              <a:r>
                <a:rPr lang="es-ES" sz="1200" b="0" i="0" kern="1200" dirty="0" err="1">
                  <a:latin typeface="Helvetica" pitchFamily="2" charset="0"/>
                </a:rPr>
                <a:t>frec</a:t>
              </a:r>
              <a:r>
                <a:rPr lang="es-ES" sz="1200" b="0" i="0" kern="1200" dirty="0">
                  <a:latin typeface="Helvetica" pitchFamily="2" charset="0"/>
                </a:rPr>
                <a:t>. y por fuente</a:t>
              </a:r>
            </a:p>
          </p:txBody>
        </p:sp>
      </p:grpSp>
      <p:sp>
        <p:nvSpPr>
          <p:cNvPr id="63" name="Rectángulo redondeado 62">
            <a:extLst>
              <a:ext uri="{FF2B5EF4-FFF2-40B4-BE49-F238E27FC236}">
                <a16:creationId xmlns:a16="http://schemas.microsoft.com/office/drawing/2014/main" id="{3C27DFB6-6BDB-3946-9C25-E89F86FF1EDE}"/>
              </a:ext>
            </a:extLst>
          </p:cNvPr>
          <p:cNvSpPr/>
          <p:nvPr/>
        </p:nvSpPr>
        <p:spPr>
          <a:xfrm>
            <a:off x="8836760" y="2558760"/>
            <a:ext cx="1221335" cy="670864"/>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a:lstStyle/>
          <a:p>
            <a:r>
              <a:rPr lang="es-ES" sz="1200" dirty="0">
                <a:latin typeface="Helvetica" pitchFamily="2" charset="0"/>
              </a:rPr>
              <a:t>Valor absoluto para cada fuente</a:t>
            </a:r>
          </a:p>
        </p:txBody>
      </p:sp>
      <p:grpSp>
        <p:nvGrpSpPr>
          <p:cNvPr id="64" name="Grupo 63">
            <a:extLst>
              <a:ext uri="{FF2B5EF4-FFF2-40B4-BE49-F238E27FC236}">
                <a16:creationId xmlns:a16="http://schemas.microsoft.com/office/drawing/2014/main" id="{BE8C8CA4-D6D1-8A4C-9356-B4DC3A6D636D}"/>
              </a:ext>
            </a:extLst>
          </p:cNvPr>
          <p:cNvGrpSpPr/>
          <p:nvPr/>
        </p:nvGrpSpPr>
        <p:grpSpPr>
          <a:xfrm>
            <a:off x="10262043" y="1933354"/>
            <a:ext cx="1221335" cy="670867"/>
            <a:chOff x="0" y="661722"/>
            <a:chExt cx="981785" cy="479889"/>
          </a:xfrm>
        </p:grpSpPr>
        <p:sp>
          <p:nvSpPr>
            <p:cNvPr id="65" name="Rectángulo redondeado 64">
              <a:extLst>
                <a:ext uri="{FF2B5EF4-FFF2-40B4-BE49-F238E27FC236}">
                  <a16:creationId xmlns:a16="http://schemas.microsoft.com/office/drawing/2014/main" id="{D52F36CC-8195-9D4C-AF95-46E1E0751721}"/>
                </a:ext>
              </a:extLst>
            </p:cNvPr>
            <p:cNvSpPr/>
            <p:nvPr/>
          </p:nvSpPr>
          <p:spPr>
            <a:xfrm>
              <a:off x="0" y="661722"/>
              <a:ext cx="981785" cy="479889"/>
            </a:xfrm>
            <a:prstGeom prst="roundRect">
              <a:avLst>
                <a:gd name="adj" fmla="val 10000"/>
              </a:avLst>
            </a:prstGeom>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6" name="CuadroTexto 65">
              <a:extLst>
                <a:ext uri="{FF2B5EF4-FFF2-40B4-BE49-F238E27FC236}">
                  <a16:creationId xmlns:a16="http://schemas.microsoft.com/office/drawing/2014/main" id="{303185C2-FF65-7841-BF55-39657D65357B}"/>
                </a:ext>
              </a:extLst>
            </p:cNvPr>
            <p:cNvSpPr txBox="1"/>
            <p:nvPr/>
          </p:nvSpPr>
          <p:spPr>
            <a:xfrm>
              <a:off x="0" y="661722"/>
              <a:ext cx="981785" cy="4798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84" tIns="49784" rIns="49784" bIns="26670" numCol="1" spcCol="1270" anchor="ctr" anchorCtr="0">
              <a:noAutofit/>
            </a:bodyPr>
            <a:lstStyle/>
            <a:p>
              <a:pPr marL="0" lvl="0" indent="0" algn="ctr" defTabSz="311150">
                <a:lnSpc>
                  <a:spcPct val="90000"/>
                </a:lnSpc>
                <a:spcBef>
                  <a:spcPct val="0"/>
                </a:spcBef>
                <a:spcAft>
                  <a:spcPct val="35000"/>
                </a:spcAft>
                <a:buNone/>
              </a:pPr>
              <a:r>
                <a:rPr lang="es-ES" sz="1200" b="0" i="0" kern="1200" dirty="0">
                  <a:latin typeface="Helvetica" pitchFamily="2" charset="0"/>
                </a:rPr>
                <a:t>Corrección espectral por fuente</a:t>
              </a:r>
            </a:p>
          </p:txBody>
        </p:sp>
      </p:grpSp>
      <p:sp>
        <p:nvSpPr>
          <p:cNvPr id="67" name="Rectángulo redondeado 66">
            <a:extLst>
              <a:ext uri="{FF2B5EF4-FFF2-40B4-BE49-F238E27FC236}">
                <a16:creationId xmlns:a16="http://schemas.microsoft.com/office/drawing/2014/main" id="{789971A3-71EC-8144-AB21-8C49E25DE8D2}"/>
              </a:ext>
            </a:extLst>
          </p:cNvPr>
          <p:cNvSpPr/>
          <p:nvPr/>
        </p:nvSpPr>
        <p:spPr>
          <a:xfrm>
            <a:off x="10333079" y="2558760"/>
            <a:ext cx="1221335" cy="670864"/>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a:lstStyle/>
          <a:p>
            <a:r>
              <a:rPr lang="es-ES" sz="1200" dirty="0">
                <a:latin typeface="Helvetica" pitchFamily="2" charset="0"/>
              </a:rPr>
              <a:t>Corrección respecto a la posición</a:t>
            </a:r>
          </a:p>
        </p:txBody>
      </p:sp>
      <p:sp>
        <p:nvSpPr>
          <p:cNvPr id="70" name="Cheurón 69">
            <a:extLst>
              <a:ext uri="{FF2B5EF4-FFF2-40B4-BE49-F238E27FC236}">
                <a16:creationId xmlns:a16="http://schemas.microsoft.com/office/drawing/2014/main" id="{9F257535-8067-7446-A8EE-DB356723F98A}"/>
              </a:ext>
            </a:extLst>
          </p:cNvPr>
          <p:cNvSpPr/>
          <p:nvPr/>
        </p:nvSpPr>
        <p:spPr>
          <a:xfrm>
            <a:off x="4058715" y="2133607"/>
            <a:ext cx="198799" cy="310359"/>
          </a:xfrm>
          <a:prstGeom prst="chevr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71" name="Cheurón 70">
            <a:extLst>
              <a:ext uri="{FF2B5EF4-FFF2-40B4-BE49-F238E27FC236}">
                <a16:creationId xmlns:a16="http://schemas.microsoft.com/office/drawing/2014/main" id="{808B3DD1-F947-4549-91BD-A4FE4672F93C}"/>
              </a:ext>
            </a:extLst>
          </p:cNvPr>
          <p:cNvSpPr/>
          <p:nvPr/>
        </p:nvSpPr>
        <p:spPr>
          <a:xfrm>
            <a:off x="5550406" y="2133607"/>
            <a:ext cx="198799" cy="310359"/>
          </a:xfrm>
          <a:prstGeom prst="chevr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2" name="Cheurón 71">
            <a:extLst>
              <a:ext uri="{FF2B5EF4-FFF2-40B4-BE49-F238E27FC236}">
                <a16:creationId xmlns:a16="http://schemas.microsoft.com/office/drawing/2014/main" id="{46A92564-59BC-6848-A584-FF69F4BEE1E8}"/>
              </a:ext>
            </a:extLst>
          </p:cNvPr>
          <p:cNvSpPr/>
          <p:nvPr/>
        </p:nvSpPr>
        <p:spPr>
          <a:xfrm>
            <a:off x="7037663" y="2127679"/>
            <a:ext cx="198799" cy="310359"/>
          </a:xfrm>
          <a:prstGeom prst="chevr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3" name="Cheurón 72">
            <a:extLst>
              <a:ext uri="{FF2B5EF4-FFF2-40B4-BE49-F238E27FC236}">
                <a16:creationId xmlns:a16="http://schemas.microsoft.com/office/drawing/2014/main" id="{00B3FF19-1C56-CF46-AADD-82B0BB842880}"/>
              </a:ext>
            </a:extLst>
          </p:cNvPr>
          <p:cNvSpPr/>
          <p:nvPr/>
        </p:nvSpPr>
        <p:spPr>
          <a:xfrm>
            <a:off x="8528833" y="2127678"/>
            <a:ext cx="198799" cy="310359"/>
          </a:xfrm>
          <a:prstGeom prst="chevr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4" name="Cheurón 73">
            <a:extLst>
              <a:ext uri="{FF2B5EF4-FFF2-40B4-BE49-F238E27FC236}">
                <a16:creationId xmlns:a16="http://schemas.microsoft.com/office/drawing/2014/main" id="{AB158B69-5489-BE48-83EB-84043C1AA797}"/>
              </a:ext>
            </a:extLst>
          </p:cNvPr>
          <p:cNvSpPr/>
          <p:nvPr/>
        </p:nvSpPr>
        <p:spPr>
          <a:xfrm>
            <a:off x="10027368" y="2127678"/>
            <a:ext cx="198799" cy="310359"/>
          </a:xfrm>
          <a:prstGeom prst="chevr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cxnSp>
        <p:nvCxnSpPr>
          <p:cNvPr id="76" name="Conector recto 75">
            <a:extLst>
              <a:ext uri="{FF2B5EF4-FFF2-40B4-BE49-F238E27FC236}">
                <a16:creationId xmlns:a16="http://schemas.microsoft.com/office/drawing/2014/main" id="{01D88E98-4D06-F84B-B18A-5E52115D2949}"/>
              </a:ext>
            </a:extLst>
          </p:cNvPr>
          <p:cNvCxnSpPr/>
          <p:nvPr/>
        </p:nvCxnSpPr>
        <p:spPr>
          <a:xfrm>
            <a:off x="2774181" y="3350227"/>
            <a:ext cx="8763968" cy="0"/>
          </a:xfrm>
          <a:prstGeom prst="line">
            <a:avLst/>
          </a:prstGeom>
          <a:ln w="101600">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nvGrpSpPr>
          <p:cNvPr id="77" name="Grupo 76">
            <a:extLst>
              <a:ext uri="{FF2B5EF4-FFF2-40B4-BE49-F238E27FC236}">
                <a16:creationId xmlns:a16="http://schemas.microsoft.com/office/drawing/2014/main" id="{BE08F3D1-CE80-154E-8F00-7270325F6328}"/>
              </a:ext>
            </a:extLst>
          </p:cNvPr>
          <p:cNvGrpSpPr/>
          <p:nvPr/>
        </p:nvGrpSpPr>
        <p:grpSpPr>
          <a:xfrm>
            <a:off x="6554758" y="3862489"/>
            <a:ext cx="1221335" cy="670867"/>
            <a:chOff x="0" y="661722"/>
            <a:chExt cx="981785" cy="479889"/>
          </a:xfrm>
        </p:grpSpPr>
        <p:sp>
          <p:nvSpPr>
            <p:cNvPr id="78" name="Rectángulo redondeado 77">
              <a:extLst>
                <a:ext uri="{FF2B5EF4-FFF2-40B4-BE49-F238E27FC236}">
                  <a16:creationId xmlns:a16="http://schemas.microsoft.com/office/drawing/2014/main" id="{3FE4E8AB-7904-6148-8263-18A705837AD8}"/>
                </a:ext>
              </a:extLst>
            </p:cNvPr>
            <p:cNvSpPr/>
            <p:nvPr/>
          </p:nvSpPr>
          <p:spPr>
            <a:xfrm>
              <a:off x="0" y="661722"/>
              <a:ext cx="981785" cy="479889"/>
            </a:xfrm>
            <a:prstGeom prst="roundRect">
              <a:avLst>
                <a:gd name="adj" fmla="val 10000"/>
              </a:avLst>
            </a:prstGeom>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9" name="CuadroTexto 78">
              <a:extLst>
                <a:ext uri="{FF2B5EF4-FFF2-40B4-BE49-F238E27FC236}">
                  <a16:creationId xmlns:a16="http://schemas.microsoft.com/office/drawing/2014/main" id="{D29929AF-4F93-1645-96F6-397AC7843E9D}"/>
                </a:ext>
              </a:extLst>
            </p:cNvPr>
            <p:cNvSpPr txBox="1"/>
            <p:nvPr/>
          </p:nvSpPr>
          <p:spPr>
            <a:xfrm>
              <a:off x="0" y="661722"/>
              <a:ext cx="981785" cy="4798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84" tIns="49784" rIns="49784" bIns="26670" numCol="1" spcCol="1270" anchor="ctr" anchorCtr="0">
              <a:noAutofit/>
            </a:bodyPr>
            <a:lstStyle/>
            <a:p>
              <a:pPr lvl="0" algn="ctr" defTabSz="311150">
                <a:lnSpc>
                  <a:spcPct val="90000"/>
                </a:lnSpc>
                <a:spcBef>
                  <a:spcPct val="0"/>
                </a:spcBef>
                <a:spcAft>
                  <a:spcPct val="35000"/>
                </a:spcAft>
              </a:pPr>
              <a:r>
                <a:rPr lang="es-ES" sz="1200" dirty="0">
                  <a:latin typeface="Helvetica" pitchFamily="2" charset="0"/>
                </a:rPr>
                <a:t>Cálculo analítico o numérico</a:t>
              </a:r>
            </a:p>
          </p:txBody>
        </p:sp>
      </p:grpSp>
      <p:sp>
        <p:nvSpPr>
          <p:cNvPr id="80" name="Rectángulo redondeado 79">
            <a:extLst>
              <a:ext uri="{FF2B5EF4-FFF2-40B4-BE49-F238E27FC236}">
                <a16:creationId xmlns:a16="http://schemas.microsoft.com/office/drawing/2014/main" id="{FD5EF671-2C6A-834A-85FE-45C66E87DE61}"/>
              </a:ext>
            </a:extLst>
          </p:cNvPr>
          <p:cNvSpPr/>
          <p:nvPr/>
        </p:nvSpPr>
        <p:spPr>
          <a:xfrm>
            <a:off x="6625794" y="4487894"/>
            <a:ext cx="1221335" cy="1198657"/>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a:lstStyle/>
          <a:p>
            <a:r>
              <a:rPr lang="es-ES" sz="1200" dirty="0">
                <a:latin typeface="Helvetica" pitchFamily="2" charset="0"/>
              </a:rPr>
              <a:t>· Campo coherente</a:t>
            </a:r>
          </a:p>
          <a:p>
            <a:endParaRPr lang="es-ES" sz="1200" dirty="0">
              <a:latin typeface="Helvetica" pitchFamily="2" charset="0"/>
            </a:endParaRPr>
          </a:p>
          <a:p>
            <a:r>
              <a:rPr lang="es-ES" sz="1200" dirty="0">
                <a:latin typeface="Helvetica" pitchFamily="2" charset="0"/>
              </a:rPr>
              <a:t>· Campo incoherente</a:t>
            </a:r>
          </a:p>
        </p:txBody>
      </p:sp>
    </p:spTree>
    <p:custDataLst>
      <p:tags r:id="rId1"/>
    </p:custDataLst>
    <p:extLst>
      <p:ext uri="{BB962C8B-B14F-4D97-AF65-F5344CB8AC3E}">
        <p14:creationId xmlns:p14="http://schemas.microsoft.com/office/powerpoint/2010/main" val="181455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95833E-6 -1.48148E-6 L 0.12187 -1.48148E-6 " pathEditMode="relative" rAng="0" ptsTypes="AA">
                                      <p:cBhvr>
                                        <p:cTn id="10" dur="500" fill="hold"/>
                                        <p:tgtEl>
                                          <p:spTgt spid="82"/>
                                        </p:tgtEl>
                                        <p:attrNameLst>
                                          <p:attrName>ppt_x</p:attrName>
                                          <p:attrName>ppt_y</p:attrName>
                                        </p:attrNameLst>
                                      </p:cBhvr>
                                      <p:rCtr x="6094" y="0"/>
                                    </p:animMotion>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childTnLst>
                                </p:cTn>
                              </p:par>
                              <p:par>
                                <p:cTn id="14" presetID="1" presetClass="exit" presetSubtype="0" fill="hold" grpId="2" nodeType="withEffect">
                                  <p:stCondLst>
                                    <p:cond delay="0"/>
                                  </p:stCondLst>
                                  <p:childTnLst>
                                    <p:set>
                                      <p:cBhvr>
                                        <p:cTn id="15" dur="1" fill="hold">
                                          <p:stCondLst>
                                            <p:cond delay="0"/>
                                          </p:stCondLst>
                                        </p:cTn>
                                        <p:tgtEl>
                                          <p:spTgt spid="8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1" nodeType="clickEffect">
                                  <p:stCondLst>
                                    <p:cond delay="0"/>
                                  </p:stCondLst>
                                  <p:childTnLst>
                                    <p:animMotion origin="layout" path="M -1.66667E-6 2.59259E-6 L 0.1224 2.59259E-6 " pathEditMode="relative" rAng="0" ptsTypes="AA">
                                      <p:cBhvr>
                                        <p:cTn id="19" dur="500" fill="hold"/>
                                        <p:tgtEl>
                                          <p:spTgt spid="87"/>
                                        </p:tgtEl>
                                        <p:attrNameLst>
                                          <p:attrName>ppt_x</p:attrName>
                                          <p:attrName>ppt_y</p:attrName>
                                        </p:attrNameLst>
                                      </p:cBhvr>
                                      <p:rCtr x="6120" y="0"/>
                                    </p:animMotion>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xit" presetSubtype="0" fill="hold" grpId="2" nodeType="withEffect">
                                  <p:stCondLst>
                                    <p:cond delay="0"/>
                                  </p:stCondLst>
                                  <p:childTnLst>
                                    <p:set>
                                      <p:cBhvr>
                                        <p:cTn id="24" dur="1" fill="hold">
                                          <p:stCondLst>
                                            <p:cond delay="0"/>
                                          </p:stCondLst>
                                        </p:cTn>
                                        <p:tgtEl>
                                          <p:spTgt spid="8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2.70833E-6 2.59259E-6 L 0.12239 2.59259E-6 " pathEditMode="relative" rAng="0" ptsTypes="AA">
                                      <p:cBhvr>
                                        <p:cTn id="28" dur="500" fill="hold"/>
                                        <p:tgtEl>
                                          <p:spTgt spid="88"/>
                                        </p:tgtEl>
                                        <p:attrNameLst>
                                          <p:attrName>ppt_x</p:attrName>
                                          <p:attrName>ppt_y</p:attrName>
                                        </p:attrNameLst>
                                      </p:cBhvr>
                                      <p:rCtr x="6120" y="0"/>
                                    </p:animMotion>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89"/>
                                        </p:tgtEl>
                                        <p:attrNameLst>
                                          <p:attrName>style.visibility</p:attrName>
                                        </p:attrNameLst>
                                      </p:cBhvr>
                                      <p:to>
                                        <p:strVal val="visible"/>
                                      </p:to>
                                    </p:set>
                                  </p:childTnLst>
                                </p:cTn>
                              </p:par>
                              <p:par>
                                <p:cTn id="32" presetID="1" presetClass="exit" presetSubtype="0" fill="hold" grpId="2" nodeType="withEffect">
                                  <p:stCondLst>
                                    <p:cond delay="0"/>
                                  </p:stCondLst>
                                  <p:childTnLst>
                                    <p:set>
                                      <p:cBhvr>
                                        <p:cTn id="33" dur="1" fill="hold">
                                          <p:stCondLst>
                                            <p:cond delay="0"/>
                                          </p:stCondLst>
                                        </p:cTn>
                                        <p:tgtEl>
                                          <p:spTgt spid="8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1" nodeType="clickEffect">
                                  <p:stCondLst>
                                    <p:cond delay="0"/>
                                  </p:stCondLst>
                                  <p:childTnLst>
                                    <p:animMotion origin="layout" path="M -3.125E-6 -1.48148E-6 L 0.12227 0.0007 " pathEditMode="relative" rAng="0" ptsTypes="AA">
                                      <p:cBhvr>
                                        <p:cTn id="37" dur="500" fill="hold"/>
                                        <p:tgtEl>
                                          <p:spTgt spid="89"/>
                                        </p:tgtEl>
                                        <p:attrNameLst>
                                          <p:attrName>ppt_x</p:attrName>
                                          <p:attrName>ppt_y</p:attrName>
                                        </p:attrNameLst>
                                      </p:cBhvr>
                                      <p:rCtr x="6107" y="23"/>
                                    </p:animMotion>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par>
                                <p:cTn id="41" presetID="1" presetClass="exit" presetSubtype="0" fill="hold" grpId="2" nodeType="withEffect">
                                  <p:stCondLst>
                                    <p:cond delay="0"/>
                                  </p:stCondLst>
                                  <p:childTnLst>
                                    <p:set>
                                      <p:cBhvr>
                                        <p:cTn id="42" dur="1" fill="hold">
                                          <p:stCondLst>
                                            <p:cond delay="0"/>
                                          </p:stCondLst>
                                        </p:cTn>
                                        <p:tgtEl>
                                          <p:spTgt spid="8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8.33333E-7 5.55112E-17 L 0.12318 5.55112E-17 " pathEditMode="relative" rAng="0" ptsTypes="AA">
                                      <p:cBhvr>
                                        <p:cTn id="46" dur="500" fill="hold"/>
                                        <p:tgtEl>
                                          <p:spTgt spid="90"/>
                                        </p:tgtEl>
                                        <p:attrNameLst>
                                          <p:attrName>ppt_x</p:attrName>
                                          <p:attrName>ppt_y</p:attrName>
                                        </p:attrNameLst>
                                      </p:cBhvr>
                                      <p:rCtr x="6159" y="0"/>
                                    </p:animMotion>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2" nodeType="clickEffect">
                                  <p:stCondLst>
                                    <p:cond delay="0"/>
                                  </p:stCondLst>
                                  <p:childTnLst>
                                    <p:set>
                                      <p:cBhvr>
                                        <p:cTn id="50" dur="1" fill="hold">
                                          <p:stCondLst>
                                            <p:cond delay="0"/>
                                          </p:stCondLst>
                                        </p:cTn>
                                        <p:tgtEl>
                                          <p:spTgt spid="90"/>
                                        </p:tgtEl>
                                        <p:attrNameLst>
                                          <p:attrName>style.visibility</p:attrName>
                                        </p:attrNameLst>
                                      </p:cBhvr>
                                      <p:to>
                                        <p:strVal val="hidden"/>
                                      </p:to>
                                    </p:set>
                                  </p:childTnLst>
                                </p:cTn>
                              </p:par>
                            </p:childTnLst>
                          </p:cTn>
                        </p:par>
                        <p:par>
                          <p:cTn id="51" fill="hold">
                            <p:stCondLst>
                              <p:cond delay="0"/>
                            </p:stCondLst>
                            <p:childTnLst>
                              <p:par>
                                <p:cTn id="52" presetID="16" presetClass="entr" presetSubtype="37" fill="hold"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barn(outVertical)">
                                      <p:cBhvr>
                                        <p:cTn id="54" dur="500"/>
                                        <p:tgtEl>
                                          <p:spTgt spid="76"/>
                                        </p:tgtEl>
                                      </p:cBhvr>
                                    </p:animEffect>
                                  </p:childTnLst>
                                </p:cTn>
                              </p:par>
                            </p:childTnLst>
                          </p:cTn>
                        </p:par>
                        <p:par>
                          <p:cTn id="55" fill="hold">
                            <p:stCondLst>
                              <p:cond delay="500"/>
                            </p:stCondLst>
                            <p:childTnLst>
                              <p:par>
                                <p:cTn id="56" presetID="22" presetClass="entr" presetSubtype="1" fill="hold"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up)">
                                      <p:cBhvr>
                                        <p:cTn id="58" dur="500"/>
                                        <p:tgtEl>
                                          <p:spTgt spid="34"/>
                                        </p:tgtEl>
                                      </p:cBhvr>
                                    </p:animEffect>
                                  </p:childTnLst>
                                </p:cTn>
                              </p:par>
                            </p:childTnLst>
                          </p:cTn>
                        </p:par>
                        <p:par>
                          <p:cTn id="59" fill="hold">
                            <p:stCondLst>
                              <p:cond delay="1000"/>
                            </p:stCondLst>
                            <p:childTnLst>
                              <p:par>
                                <p:cTn id="60" presetID="1" presetClass="entr" presetSubtype="0"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7" grpId="1" animBg="1"/>
      <p:bldP spid="87" grpId="2" animBg="1"/>
      <p:bldP spid="88" grpId="0" animBg="1"/>
      <p:bldP spid="88" grpId="1" animBg="1"/>
      <p:bldP spid="88" grpId="2" animBg="1"/>
      <p:bldP spid="89" grpId="0" animBg="1"/>
      <p:bldP spid="89" grpId="1" animBg="1"/>
      <p:bldP spid="89" grpId="2" animBg="1"/>
      <p:bldP spid="90" grpId="0" animBg="1"/>
      <p:bldP spid="90" grpId="1" animBg="1"/>
      <p:bldP spid="90" grpId="2" animBg="1"/>
      <p:bldP spid="82" grpId="0" animBg="1"/>
      <p:bldP spid="82" grpId="1" animBg="1"/>
      <p:bldP spid="82" grpId="2" animBg="1"/>
      <p:bldP spid="8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2A74541-3333-0B43-BF23-95627E7093C1}"/>
              </a:ext>
            </a:extLst>
          </p:cNvPr>
          <p:cNvSpPr>
            <a:spLocks noGrp="1"/>
          </p:cNvSpPr>
          <p:nvPr>
            <p:ph type="ftr" sz="quarter" idx="10"/>
          </p:nvPr>
        </p:nvSpPr>
        <p:spPr/>
        <p:txBody>
          <a:bodyPr/>
          <a:lstStyle/>
          <a:p>
            <a:r>
              <a:rPr lang="es-ES"/>
              <a:t>Predicción del campo acústico producido en el lanzamiento de cohetes. Requena-Plens et al., 2020.</a:t>
            </a:r>
            <a:endParaRPr lang="es-ES" dirty="0"/>
          </a:p>
        </p:txBody>
      </p:sp>
      <p:sp>
        <p:nvSpPr>
          <p:cNvPr id="2" name="Título 1">
            <a:extLst>
              <a:ext uri="{FF2B5EF4-FFF2-40B4-BE49-F238E27FC236}">
                <a16:creationId xmlns:a16="http://schemas.microsoft.com/office/drawing/2014/main" id="{AFB4DE1A-0FDB-4A45-96A7-62739B36B1FC}"/>
              </a:ext>
            </a:extLst>
          </p:cNvPr>
          <p:cNvSpPr>
            <a:spLocks noGrp="1"/>
          </p:cNvSpPr>
          <p:nvPr>
            <p:ph type="title"/>
          </p:nvPr>
        </p:nvSpPr>
        <p:spPr>
          <a:prstGeom prst="rect">
            <a:avLst/>
          </a:prstGeom>
        </p:spPr>
        <p:txBody>
          <a:bodyPr/>
          <a:lstStyle/>
          <a:p>
            <a:r>
              <a:rPr lang="es-ES" dirty="0"/>
              <a:t>Método de fuentes distribuidas (DSM)</a:t>
            </a:r>
          </a:p>
        </p:txBody>
      </p:sp>
      <p:sp>
        <p:nvSpPr>
          <p:cNvPr id="6" name="Marcador de contenido 5">
            <a:extLst>
              <a:ext uri="{FF2B5EF4-FFF2-40B4-BE49-F238E27FC236}">
                <a16:creationId xmlns:a16="http://schemas.microsoft.com/office/drawing/2014/main" id="{13DA5358-6427-6942-AAE0-191841092478}"/>
              </a:ext>
            </a:extLst>
          </p:cNvPr>
          <p:cNvSpPr>
            <a:spLocks noGrp="1"/>
          </p:cNvSpPr>
          <p:nvPr>
            <p:ph idx="1"/>
          </p:nvPr>
        </p:nvSpPr>
        <p:spPr/>
        <p:txBody>
          <a:bodyPr/>
          <a:lstStyle/>
          <a:p>
            <a:r>
              <a:rPr lang="es-ES" dirty="0"/>
              <a:t>El método de fuentes distribuidas modeliza la fuente acústica en el lanzamiento del cohete, es decir, modeliza el chorro de gases producido.</a:t>
            </a:r>
          </a:p>
        </p:txBody>
      </p:sp>
      <p:pic>
        <p:nvPicPr>
          <p:cNvPr id="8" name="Imagen 7" descr="Gráfico, Gráfico de líneas&#10;&#10;Descripción generada automáticamente">
            <a:extLst>
              <a:ext uri="{FF2B5EF4-FFF2-40B4-BE49-F238E27FC236}">
                <a16:creationId xmlns:a16="http://schemas.microsoft.com/office/drawing/2014/main" id="{03F2D11D-F9DB-FC4F-8A82-F914722AF1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3591" y="2326640"/>
            <a:ext cx="6087057" cy="4027128"/>
          </a:xfrm>
          <a:prstGeom prst="rect">
            <a:avLst/>
          </a:prstGeom>
        </p:spPr>
      </p:pic>
      <p:grpSp>
        <p:nvGrpSpPr>
          <p:cNvPr id="23" name="Grupo 22">
            <a:extLst>
              <a:ext uri="{FF2B5EF4-FFF2-40B4-BE49-F238E27FC236}">
                <a16:creationId xmlns:a16="http://schemas.microsoft.com/office/drawing/2014/main" id="{6CB8F29E-B56E-6040-A7F3-3A00023E1724}"/>
              </a:ext>
            </a:extLst>
          </p:cNvPr>
          <p:cNvGrpSpPr/>
          <p:nvPr/>
        </p:nvGrpSpPr>
        <p:grpSpPr>
          <a:xfrm>
            <a:off x="4778784" y="1659873"/>
            <a:ext cx="5939522" cy="307777"/>
            <a:chOff x="4778784" y="1659873"/>
            <a:chExt cx="5939522" cy="307777"/>
          </a:xfrm>
        </p:grpSpPr>
        <p:pic>
          <p:nvPicPr>
            <p:cNvPr id="12" name="Imagen 11" descr="Imagen que contiene Forma&#10;&#10;Descripción generada automáticamente">
              <a:extLst>
                <a:ext uri="{FF2B5EF4-FFF2-40B4-BE49-F238E27FC236}">
                  <a16:creationId xmlns:a16="http://schemas.microsoft.com/office/drawing/2014/main" id="{BE158C2E-F211-7A44-AA8A-7F402E54E8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8784" y="1686762"/>
              <a:ext cx="368300" cy="254000"/>
            </a:xfrm>
            <a:prstGeom prst="rect">
              <a:avLst/>
            </a:prstGeom>
          </p:spPr>
        </p:pic>
        <p:sp>
          <p:nvSpPr>
            <p:cNvPr id="19" name="CuadroTexto 18">
              <a:extLst>
                <a:ext uri="{FF2B5EF4-FFF2-40B4-BE49-F238E27FC236}">
                  <a16:creationId xmlns:a16="http://schemas.microsoft.com/office/drawing/2014/main" id="{8B883222-F38F-124C-AD97-5CEAC128B326}"/>
                </a:ext>
              </a:extLst>
            </p:cNvPr>
            <p:cNvSpPr txBox="1"/>
            <p:nvPr/>
          </p:nvSpPr>
          <p:spPr>
            <a:xfrm>
              <a:off x="5303026" y="1659873"/>
              <a:ext cx="5415280" cy="307777"/>
            </a:xfrm>
            <a:prstGeom prst="rect">
              <a:avLst/>
            </a:prstGeom>
            <a:noFill/>
          </p:spPr>
          <p:txBody>
            <a:bodyPr wrap="square" rtlCol="0">
              <a:spAutoFit/>
            </a:bodyPr>
            <a:lstStyle/>
            <a:p>
              <a:r>
                <a:rPr lang="es-ES" sz="1400" dirty="0">
                  <a:latin typeface="Helvetica" pitchFamily="2" charset="0"/>
                </a:rPr>
                <a:t>Distancia entre la salida de la tobera y el deflector (m)</a:t>
              </a:r>
            </a:p>
          </p:txBody>
        </p:sp>
      </p:grpSp>
      <p:grpSp>
        <p:nvGrpSpPr>
          <p:cNvPr id="24" name="Grupo 23">
            <a:extLst>
              <a:ext uri="{FF2B5EF4-FFF2-40B4-BE49-F238E27FC236}">
                <a16:creationId xmlns:a16="http://schemas.microsoft.com/office/drawing/2014/main" id="{9021DD0D-8F4F-FE4B-9822-6A38A3B2A9EF}"/>
              </a:ext>
            </a:extLst>
          </p:cNvPr>
          <p:cNvGrpSpPr/>
          <p:nvPr/>
        </p:nvGrpSpPr>
        <p:grpSpPr>
          <a:xfrm>
            <a:off x="4792224" y="2032709"/>
            <a:ext cx="5926082" cy="307777"/>
            <a:chOff x="4792224" y="2032709"/>
            <a:chExt cx="5926082" cy="307777"/>
          </a:xfrm>
        </p:grpSpPr>
        <p:pic>
          <p:nvPicPr>
            <p:cNvPr id="14" name="Imagen 13" descr="Imagen que contiene Forma&#10;&#10;Descripción generada automáticamente">
              <a:extLst>
                <a:ext uri="{FF2B5EF4-FFF2-40B4-BE49-F238E27FC236}">
                  <a16:creationId xmlns:a16="http://schemas.microsoft.com/office/drawing/2014/main" id="{22CE9938-F6B5-4B40-A2E1-3435E57CF2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2224" y="2092372"/>
              <a:ext cx="312967" cy="198000"/>
            </a:xfrm>
            <a:prstGeom prst="rect">
              <a:avLst/>
            </a:prstGeom>
          </p:spPr>
        </p:pic>
        <p:sp>
          <p:nvSpPr>
            <p:cNvPr id="20" name="CuadroTexto 19">
              <a:extLst>
                <a:ext uri="{FF2B5EF4-FFF2-40B4-BE49-F238E27FC236}">
                  <a16:creationId xmlns:a16="http://schemas.microsoft.com/office/drawing/2014/main" id="{2451FCA2-9C97-334D-97F3-6C766179A05E}"/>
                </a:ext>
              </a:extLst>
            </p:cNvPr>
            <p:cNvSpPr txBox="1"/>
            <p:nvPr/>
          </p:nvSpPr>
          <p:spPr>
            <a:xfrm>
              <a:off x="5303026" y="2032709"/>
              <a:ext cx="5415280" cy="307777"/>
            </a:xfrm>
            <a:prstGeom prst="rect">
              <a:avLst/>
            </a:prstGeom>
            <a:noFill/>
          </p:spPr>
          <p:txBody>
            <a:bodyPr wrap="square" rtlCol="0">
              <a:spAutoFit/>
            </a:bodyPr>
            <a:lstStyle/>
            <a:p>
              <a:r>
                <a:rPr lang="es-ES" sz="1400" dirty="0">
                  <a:latin typeface="Helvetica" pitchFamily="2" charset="0"/>
                </a:rPr>
                <a:t>Ángulo formado por el chorro (grados)</a:t>
              </a:r>
            </a:p>
          </p:txBody>
        </p:sp>
      </p:grpSp>
      <p:grpSp>
        <p:nvGrpSpPr>
          <p:cNvPr id="25" name="Grupo 24">
            <a:extLst>
              <a:ext uri="{FF2B5EF4-FFF2-40B4-BE49-F238E27FC236}">
                <a16:creationId xmlns:a16="http://schemas.microsoft.com/office/drawing/2014/main" id="{72721C86-566C-E347-AF65-D91051218371}"/>
              </a:ext>
            </a:extLst>
          </p:cNvPr>
          <p:cNvGrpSpPr/>
          <p:nvPr/>
        </p:nvGrpSpPr>
        <p:grpSpPr>
          <a:xfrm>
            <a:off x="4831534" y="2403803"/>
            <a:ext cx="6511754" cy="307777"/>
            <a:chOff x="4831534" y="2403803"/>
            <a:chExt cx="6511754" cy="307777"/>
          </a:xfrm>
        </p:grpSpPr>
        <p:pic>
          <p:nvPicPr>
            <p:cNvPr id="16" name="Imagen 15" descr="Imagen que contiene Forma&#10;&#10;Descripción generada automáticamente">
              <a:extLst>
                <a:ext uri="{FF2B5EF4-FFF2-40B4-BE49-F238E27FC236}">
                  <a16:creationId xmlns:a16="http://schemas.microsoft.com/office/drawing/2014/main" id="{C10C3726-29E1-654B-A832-99FBD4AB4FD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31534" y="2424258"/>
              <a:ext cx="262800" cy="262800"/>
            </a:xfrm>
            <a:prstGeom prst="rect">
              <a:avLst/>
            </a:prstGeom>
          </p:spPr>
        </p:pic>
        <p:sp>
          <p:nvSpPr>
            <p:cNvPr id="21" name="CuadroTexto 20">
              <a:extLst>
                <a:ext uri="{FF2B5EF4-FFF2-40B4-BE49-F238E27FC236}">
                  <a16:creationId xmlns:a16="http://schemas.microsoft.com/office/drawing/2014/main" id="{F369F3CD-7968-CC47-BBAE-FA322301DB2C}"/>
                </a:ext>
              </a:extLst>
            </p:cNvPr>
            <p:cNvSpPr txBox="1"/>
            <p:nvPr/>
          </p:nvSpPr>
          <p:spPr>
            <a:xfrm>
              <a:off x="5303026" y="2403803"/>
              <a:ext cx="6040262" cy="307777"/>
            </a:xfrm>
            <a:prstGeom prst="rect">
              <a:avLst/>
            </a:prstGeom>
            <a:noFill/>
          </p:spPr>
          <p:txBody>
            <a:bodyPr wrap="square" rtlCol="0">
              <a:spAutoFit/>
            </a:bodyPr>
            <a:lstStyle/>
            <a:p>
              <a:r>
                <a:rPr lang="es-ES" sz="1400" dirty="0">
                  <a:latin typeface="Helvetica" pitchFamily="2" charset="0"/>
                </a:rPr>
                <a:t>Ángulo de la fuente S en el eje del chorro respecto a la tobera (grados)</a:t>
              </a:r>
            </a:p>
          </p:txBody>
        </p:sp>
      </p:grpSp>
      <p:grpSp>
        <p:nvGrpSpPr>
          <p:cNvPr id="26" name="Grupo 25">
            <a:extLst>
              <a:ext uri="{FF2B5EF4-FFF2-40B4-BE49-F238E27FC236}">
                <a16:creationId xmlns:a16="http://schemas.microsoft.com/office/drawing/2014/main" id="{8B6856BE-99D5-074C-9238-F26AEE4BA8B3}"/>
              </a:ext>
            </a:extLst>
          </p:cNvPr>
          <p:cNvGrpSpPr/>
          <p:nvPr/>
        </p:nvGrpSpPr>
        <p:grpSpPr>
          <a:xfrm>
            <a:off x="4792224" y="2774897"/>
            <a:ext cx="5926082" cy="307777"/>
            <a:chOff x="4792224" y="2774897"/>
            <a:chExt cx="5926082" cy="307777"/>
          </a:xfrm>
        </p:grpSpPr>
        <p:pic>
          <p:nvPicPr>
            <p:cNvPr id="18" name="Imagen 17" descr="Imagen que contiene Forma&#10;&#10;Descripción generada automáticamente">
              <a:extLst>
                <a:ext uri="{FF2B5EF4-FFF2-40B4-BE49-F238E27FC236}">
                  <a16:creationId xmlns:a16="http://schemas.microsoft.com/office/drawing/2014/main" id="{CCC3D901-1CB9-7F4B-98FF-880A68F5FB1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92224" y="2797104"/>
              <a:ext cx="359733" cy="255600"/>
            </a:xfrm>
            <a:prstGeom prst="rect">
              <a:avLst/>
            </a:prstGeom>
          </p:spPr>
        </p:pic>
        <p:sp>
          <p:nvSpPr>
            <p:cNvPr id="22" name="CuadroTexto 21">
              <a:extLst>
                <a:ext uri="{FF2B5EF4-FFF2-40B4-BE49-F238E27FC236}">
                  <a16:creationId xmlns:a16="http://schemas.microsoft.com/office/drawing/2014/main" id="{E0916181-04DA-9944-83E3-E7FDFF6E523F}"/>
                </a:ext>
              </a:extLst>
            </p:cNvPr>
            <p:cNvSpPr txBox="1"/>
            <p:nvPr/>
          </p:nvSpPr>
          <p:spPr>
            <a:xfrm>
              <a:off x="5303026" y="2774897"/>
              <a:ext cx="5415280" cy="307777"/>
            </a:xfrm>
            <a:prstGeom prst="rect">
              <a:avLst/>
            </a:prstGeom>
            <a:noFill/>
          </p:spPr>
          <p:txBody>
            <a:bodyPr wrap="square" rtlCol="0">
              <a:spAutoFit/>
            </a:bodyPr>
            <a:lstStyle/>
            <a:p>
              <a:r>
                <a:rPr lang="es-ES" sz="1400" dirty="0">
                  <a:latin typeface="Helvetica" pitchFamily="2" charset="0"/>
                </a:rPr>
                <a:t>Distancia entre fuentes (m)</a:t>
              </a:r>
            </a:p>
          </p:txBody>
        </p:sp>
      </p:grpSp>
    </p:spTree>
    <p:custDataLst>
      <p:tags r:id="rId1"/>
    </p:custDataLst>
    <p:extLst>
      <p:ext uri="{BB962C8B-B14F-4D97-AF65-F5344CB8AC3E}">
        <p14:creationId xmlns:p14="http://schemas.microsoft.com/office/powerpoint/2010/main" val="346383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2A74541-3333-0B43-BF23-95627E7093C1}"/>
              </a:ext>
            </a:extLst>
          </p:cNvPr>
          <p:cNvSpPr>
            <a:spLocks noGrp="1"/>
          </p:cNvSpPr>
          <p:nvPr>
            <p:ph type="ftr" sz="quarter" idx="10"/>
          </p:nvPr>
        </p:nvSpPr>
        <p:spPr/>
        <p:txBody>
          <a:bodyPr/>
          <a:lstStyle/>
          <a:p>
            <a:r>
              <a:rPr lang="es-ES"/>
              <a:t>Predicción del campo acústico producido en el lanzamiento de cohetes. Requena-Plens et al., 2020.</a:t>
            </a:r>
            <a:endParaRPr lang="es-ES" dirty="0"/>
          </a:p>
        </p:txBody>
      </p:sp>
      <p:sp>
        <p:nvSpPr>
          <p:cNvPr id="2" name="Título 1">
            <a:extLst>
              <a:ext uri="{FF2B5EF4-FFF2-40B4-BE49-F238E27FC236}">
                <a16:creationId xmlns:a16="http://schemas.microsoft.com/office/drawing/2014/main" id="{AFB4DE1A-0FDB-4A45-96A7-62739B36B1FC}"/>
              </a:ext>
            </a:extLst>
          </p:cNvPr>
          <p:cNvSpPr>
            <a:spLocks noGrp="1"/>
          </p:cNvSpPr>
          <p:nvPr>
            <p:ph type="title"/>
          </p:nvPr>
        </p:nvSpPr>
        <p:spPr>
          <a:prstGeom prst="rect">
            <a:avLst/>
          </a:prstGeom>
        </p:spPr>
        <p:txBody>
          <a:bodyPr/>
          <a:lstStyle/>
          <a:p>
            <a:r>
              <a:rPr lang="es-ES" dirty="0"/>
              <a:t>Método de fuentes distribuidas (DSM)</a:t>
            </a:r>
          </a:p>
        </p:txBody>
      </p:sp>
      <mc:AlternateContent xmlns:mc="http://schemas.openxmlformats.org/markup-compatibility/2006" xmlns:a14="http://schemas.microsoft.com/office/drawing/2010/main">
        <mc:Choice Requires="a14">
          <p:sp>
            <p:nvSpPr>
              <p:cNvPr id="6" name="Marcador de contenido 5">
                <a:extLst>
                  <a:ext uri="{FF2B5EF4-FFF2-40B4-BE49-F238E27FC236}">
                    <a16:creationId xmlns:a16="http://schemas.microsoft.com/office/drawing/2014/main" id="{13DA5358-6427-6942-AAE0-191841092478}"/>
                  </a:ext>
                </a:extLst>
              </p:cNvPr>
              <p:cNvSpPr>
                <a:spLocks noGrp="1"/>
              </p:cNvSpPr>
              <p:nvPr>
                <p:ph idx="1"/>
              </p:nvPr>
            </p:nvSpPr>
            <p:spPr/>
            <p:txBody>
              <a:bodyPr/>
              <a:lstStyle/>
              <a:p>
                <a:r>
                  <a:rPr lang="es-ES" dirty="0"/>
                  <a:t>La </a:t>
                </a:r>
                <a:r>
                  <a:rPr lang="es-ES" b="1" dirty="0"/>
                  <a:t>potencia acústica global </a:t>
                </a:r>
                <a14:m>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𝑾</m:t>
                        </m:r>
                      </m:e>
                      <m:sub>
                        <m:r>
                          <a:rPr lang="es-ES" b="1" i="1" smtClean="0">
                            <a:latin typeface="Cambria Math" panose="02040503050406030204" pitchFamily="18" charset="0"/>
                          </a:rPr>
                          <m:t>𝑶𝑨</m:t>
                        </m:r>
                      </m:sub>
                    </m:sSub>
                  </m:oMath>
                </a14:m>
                <a:r>
                  <a:rPr lang="es-ES" dirty="0"/>
                  <a:t> se obtiene a partir de la eficiencia acústica </a:t>
                </a:r>
                <a14:m>
                  <m:oMath xmlns:m="http://schemas.openxmlformats.org/officeDocument/2006/math">
                    <m:r>
                      <a:rPr lang="es-ES" b="0" i="1" smtClean="0">
                        <a:latin typeface="Cambria Math" panose="02040503050406030204" pitchFamily="18" charset="0"/>
                      </a:rPr>
                      <m:t>𝜂</m:t>
                    </m:r>
                  </m:oMath>
                </a14:m>
                <a:r>
                  <a:rPr lang="es-ES" dirty="0"/>
                  <a:t>, la fuerza de empuje del motor </a:t>
                </a:r>
                <a14:m>
                  <m:oMath xmlns:m="http://schemas.openxmlformats.org/officeDocument/2006/math">
                    <m:r>
                      <a:rPr lang="es-ES" b="0" i="1" smtClean="0">
                        <a:latin typeface="Cambria Math" panose="02040503050406030204" pitchFamily="18" charset="0"/>
                      </a:rPr>
                      <m:t>𝐹</m:t>
                    </m:r>
                  </m:oMath>
                </a14:m>
                <a:r>
                  <a:rPr lang="es-ES" dirty="0"/>
                  <a:t> (</a:t>
                </a:r>
                <a:r>
                  <a:rPr lang="es-ES" dirty="0" err="1"/>
                  <a:t>Newtons</a:t>
                </a:r>
                <a:r>
                  <a:rPr lang="es-ES" dirty="0"/>
                  <a:t>) y la velocidad de salida de los gases </a:t>
                </a: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𝑈</m:t>
                        </m:r>
                      </m:e>
                      <m:sub>
                        <m:r>
                          <a:rPr lang="es-ES" b="0" i="1" smtClean="0">
                            <a:latin typeface="Cambria Math" panose="02040503050406030204" pitchFamily="18" charset="0"/>
                          </a:rPr>
                          <m:t>𝑒</m:t>
                        </m:r>
                      </m:sub>
                    </m:sSub>
                  </m:oMath>
                </a14:m>
                <a:r>
                  <a:rPr lang="es-ES" dirty="0"/>
                  <a:t> (m/s):</a:t>
                </a:r>
              </a:p>
              <a:p>
                <a:endParaRPr lang="es-ES" dirty="0"/>
              </a:p>
              <a:p>
                <a:endParaRPr lang="es-ES" dirty="0"/>
              </a:p>
              <a:p>
                <a:endParaRPr lang="es-ES" dirty="0"/>
              </a:p>
              <a:p>
                <a:r>
                  <a:rPr lang="es-ES" dirty="0"/>
                  <a:t>La eficiencia acústica se calcula mediante la expresión propuesta por Sutherland</a:t>
                </a:r>
                <a:r>
                  <a:rPr lang="es-ES" baseline="30000" dirty="0"/>
                  <a:t>1</a:t>
                </a:r>
                <a:r>
                  <a:rPr lang="es-ES" dirty="0"/>
                  <a:t> y modificada por </a:t>
                </a:r>
                <a:r>
                  <a:rPr lang="es-ES" dirty="0" err="1"/>
                  <a:t>Casalino</a:t>
                </a:r>
                <a:r>
                  <a:rPr lang="es-ES" dirty="0"/>
                  <a:t> y Barbarino</a:t>
                </a:r>
                <a:r>
                  <a:rPr lang="es-ES" baseline="30000" dirty="0"/>
                  <a:t>2</a:t>
                </a:r>
                <a:r>
                  <a:rPr lang="es-ES" dirty="0"/>
                  <a:t>:</a:t>
                </a:r>
              </a:p>
              <a:p>
                <a:endParaRPr lang="es-ES" dirty="0"/>
              </a:p>
              <a:p>
                <a:endParaRPr lang="es-ES" dirty="0"/>
              </a:p>
              <a:p>
                <a:endParaRPr lang="es-ES" dirty="0"/>
              </a:p>
              <a:p>
                <a:endParaRPr lang="es-ES" dirty="0"/>
              </a:p>
              <a:p>
                <a:r>
                  <a:rPr lang="es-ES" dirty="0"/>
                  <a:t>dónde </a:t>
                </a:r>
                <a14:m>
                  <m:oMath xmlns:m="http://schemas.openxmlformats.org/officeDocument/2006/math">
                    <m:r>
                      <a:rPr lang="es-ES" b="0" i="1" smtClean="0">
                        <a:latin typeface="Cambria Math" panose="02040503050406030204" pitchFamily="18" charset="0"/>
                      </a:rPr>
                      <m:t>𝐾</m:t>
                    </m:r>
                  </m:oMath>
                </a14:m>
                <a:r>
                  <a:rPr lang="es-ES" dirty="0"/>
                  <a:t> es un factor especifico de cada cohete y se debe ajustar experimentalmente.</a:t>
                </a:r>
              </a:p>
            </p:txBody>
          </p:sp>
        </mc:Choice>
        <mc:Fallback xmlns="">
          <p:sp>
            <p:nvSpPr>
              <p:cNvPr id="6" name="Marcador de contenido 5">
                <a:extLst>
                  <a:ext uri="{FF2B5EF4-FFF2-40B4-BE49-F238E27FC236}">
                    <a16:creationId xmlns:a16="http://schemas.microsoft.com/office/drawing/2014/main" id="{13DA5358-6427-6942-AAE0-191841092478}"/>
                  </a:ext>
                </a:extLst>
              </p:cNvPr>
              <p:cNvSpPr>
                <a:spLocks noGrp="1" noRot="1" noChangeAspect="1" noMove="1" noResize="1" noEditPoints="1" noAdjustHandles="1" noChangeArrowheads="1" noChangeShapeType="1" noTextEdit="1"/>
              </p:cNvSpPr>
              <p:nvPr>
                <p:ph idx="1"/>
              </p:nvPr>
            </p:nvSpPr>
            <p:spPr>
              <a:blipFill>
                <a:blip r:embed="rId5"/>
                <a:stretch>
                  <a:fillRect l="-279" t="-726"/>
                </a:stretch>
              </a:blipFill>
            </p:spPr>
            <p:txBody>
              <a:bodyPr/>
              <a:lstStyle/>
              <a:p>
                <a:r>
                  <a:rPr lang="es-ES">
                    <a:noFill/>
                  </a:rPr>
                  <a:t> </a:t>
                </a:r>
              </a:p>
            </p:txBody>
          </p:sp>
        </mc:Fallback>
      </mc:AlternateContent>
      <p:pic>
        <p:nvPicPr>
          <p:cNvPr id="15" name="Gráfico 14">
            <a:extLst>
              <a:ext uri="{FF2B5EF4-FFF2-40B4-BE49-F238E27FC236}">
                <a16:creationId xmlns:a16="http://schemas.microsoft.com/office/drawing/2014/main" id="{21877A65-41BF-3A4F-B380-2F15ACFDDB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25407" y="1648164"/>
            <a:ext cx="1739900" cy="508000"/>
          </a:xfrm>
          <a:prstGeom prst="rect">
            <a:avLst/>
          </a:prstGeom>
        </p:spPr>
      </p:pic>
      <p:pic>
        <p:nvPicPr>
          <p:cNvPr id="27" name="Gráfico 26">
            <a:extLst>
              <a:ext uri="{FF2B5EF4-FFF2-40B4-BE49-F238E27FC236}">
                <a16:creationId xmlns:a16="http://schemas.microsoft.com/office/drawing/2014/main" id="{9F1F03F5-BED6-9646-99D8-327EA97405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93557" y="3237272"/>
            <a:ext cx="3403600" cy="723900"/>
          </a:xfrm>
          <a:prstGeom prst="rect">
            <a:avLst/>
          </a:prstGeom>
        </p:spPr>
      </p:pic>
      <p:sp>
        <p:nvSpPr>
          <p:cNvPr id="28" name="CuadroTexto 27">
            <a:extLst>
              <a:ext uri="{FF2B5EF4-FFF2-40B4-BE49-F238E27FC236}">
                <a16:creationId xmlns:a16="http://schemas.microsoft.com/office/drawing/2014/main" id="{3E1F9337-FF65-1543-80A0-C53DEEA09FB8}"/>
              </a:ext>
            </a:extLst>
          </p:cNvPr>
          <p:cNvSpPr txBox="1"/>
          <p:nvPr/>
        </p:nvSpPr>
        <p:spPr>
          <a:xfrm>
            <a:off x="2458891" y="5898113"/>
            <a:ext cx="9472931" cy="625812"/>
          </a:xfrm>
          <a:prstGeom prst="rect">
            <a:avLst/>
          </a:prstGeom>
          <a:noFill/>
        </p:spPr>
        <p:txBody>
          <a:bodyPr wrap="square" rtlCol="0">
            <a:spAutoFit/>
          </a:bodyPr>
          <a:lstStyle/>
          <a:p>
            <a:r>
              <a:rPr lang="es-ES" sz="1000" i="1" baseline="30000" dirty="0">
                <a:latin typeface="Helvetica Light Oblique" panose="020B0403020202020204" pitchFamily="34" charset="0"/>
              </a:rPr>
              <a:t>1</a:t>
            </a:r>
            <a:r>
              <a:rPr lang="en-US" sz="1000" i="1" dirty="0">
                <a:latin typeface="Helvetica Light Oblique" panose="020B0403020202020204" pitchFamily="34" charset="0"/>
              </a:rPr>
              <a:t>Sutherland, L. C. Progress and Problems in Rocket Noise Prediction for Ground Facilities. </a:t>
            </a:r>
            <a:r>
              <a:rPr lang="es-ES" sz="1000" i="1" dirty="0">
                <a:latin typeface="Helvetica Light Oblique" panose="020B0403020202020204" pitchFamily="34" charset="0"/>
              </a:rPr>
              <a:t>AIAA </a:t>
            </a:r>
            <a:r>
              <a:rPr lang="es-ES" sz="1000" i="1" dirty="0" err="1">
                <a:latin typeface="Helvetica Light Oblique" panose="020B0403020202020204" pitchFamily="34" charset="0"/>
              </a:rPr>
              <a:t>Journal</a:t>
            </a:r>
            <a:r>
              <a:rPr lang="es-ES" sz="1000" i="1" dirty="0">
                <a:latin typeface="Helvetica Light Oblique" panose="020B0403020202020204" pitchFamily="34" charset="0"/>
              </a:rPr>
              <a:t>, 15. 1993.</a:t>
            </a:r>
          </a:p>
          <a:p>
            <a:r>
              <a:rPr lang="es-ES" sz="1000" i="1" baseline="30000" dirty="0">
                <a:latin typeface="Helvetica Light Oblique" panose="020B0403020202020204" pitchFamily="34" charset="0"/>
              </a:rPr>
              <a:t>2</a:t>
            </a:r>
            <a:r>
              <a:rPr lang="en-US" sz="1000" i="1" dirty="0" err="1">
                <a:latin typeface="Helvetica Light Oblique" panose="020B0403020202020204" pitchFamily="34" charset="0"/>
              </a:rPr>
              <a:t>Casalino</a:t>
            </a:r>
            <a:r>
              <a:rPr lang="en-US" sz="1000" i="1" dirty="0">
                <a:latin typeface="Helvetica Light Oblique" panose="020B0403020202020204" pitchFamily="34" charset="0"/>
              </a:rPr>
              <a:t>, D. &amp; </a:t>
            </a:r>
            <a:r>
              <a:rPr lang="en-US" sz="1000" i="1" dirty="0" err="1">
                <a:latin typeface="Helvetica Light Oblique" panose="020B0403020202020204" pitchFamily="34" charset="0"/>
              </a:rPr>
              <a:t>Barbarino</a:t>
            </a:r>
            <a:r>
              <a:rPr lang="en-US" sz="1000" i="1" dirty="0">
                <a:latin typeface="Helvetica Light Oblique" panose="020B0403020202020204" pitchFamily="34" charset="0"/>
              </a:rPr>
              <a:t> M. Hybrid Empirical/Computational Aeroacoustics Methodology for Rocket Noise Modeling. </a:t>
            </a:r>
            <a:r>
              <a:rPr lang="es-ES" sz="1000" i="1" dirty="0">
                <a:latin typeface="Helvetica Light Oblique" panose="020B0403020202020204" pitchFamily="34" charset="0"/>
              </a:rPr>
              <a:t>AIAA </a:t>
            </a:r>
            <a:r>
              <a:rPr lang="es-ES" sz="1000" i="1" dirty="0" err="1">
                <a:latin typeface="Helvetica Light Oblique" panose="020B0403020202020204" pitchFamily="34" charset="0"/>
              </a:rPr>
              <a:t>Journal</a:t>
            </a:r>
            <a:r>
              <a:rPr lang="es-ES" sz="1000" i="1" dirty="0">
                <a:latin typeface="Helvetica Light Oblique" panose="020B0403020202020204" pitchFamily="34" charset="0"/>
              </a:rPr>
              <a:t>. Vol. 47, pp. 1445-1460. 2009.</a:t>
            </a:r>
          </a:p>
          <a:p>
            <a:endParaRPr lang="es-ES" sz="1000" i="1" baseline="30000" dirty="0">
              <a:latin typeface="Helvetica Light Oblique" panose="020B0403020202020204" pitchFamily="34" charset="0"/>
            </a:endParaRPr>
          </a:p>
          <a:p>
            <a:endParaRPr lang="es-ES" sz="1200" i="1" baseline="30000" dirty="0">
              <a:latin typeface="Helvetica Light Oblique" panose="020B0403020202020204" pitchFamily="34" charset="0"/>
            </a:endParaRPr>
          </a:p>
        </p:txBody>
      </p:sp>
    </p:spTree>
    <p:extLst>
      <p:ext uri="{BB962C8B-B14F-4D97-AF65-F5344CB8AC3E}">
        <p14:creationId xmlns:p14="http://schemas.microsoft.com/office/powerpoint/2010/main" val="2451754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2A74541-3333-0B43-BF23-95627E7093C1}"/>
              </a:ext>
            </a:extLst>
          </p:cNvPr>
          <p:cNvSpPr>
            <a:spLocks noGrp="1"/>
          </p:cNvSpPr>
          <p:nvPr>
            <p:ph type="ftr" sz="quarter" idx="10"/>
          </p:nvPr>
        </p:nvSpPr>
        <p:spPr/>
        <p:txBody>
          <a:bodyPr/>
          <a:lstStyle/>
          <a:p>
            <a:r>
              <a:rPr lang="es-ES"/>
              <a:t>Predicción del campo acústico producido en el lanzamiento de cohetes. Requena-Plens et al., 2020.</a:t>
            </a:r>
            <a:endParaRPr lang="es-ES" dirty="0"/>
          </a:p>
        </p:txBody>
      </p:sp>
      <p:sp>
        <p:nvSpPr>
          <p:cNvPr id="2" name="Título 1">
            <a:extLst>
              <a:ext uri="{FF2B5EF4-FFF2-40B4-BE49-F238E27FC236}">
                <a16:creationId xmlns:a16="http://schemas.microsoft.com/office/drawing/2014/main" id="{AFB4DE1A-0FDB-4A45-96A7-62739B36B1FC}"/>
              </a:ext>
            </a:extLst>
          </p:cNvPr>
          <p:cNvSpPr>
            <a:spLocks noGrp="1"/>
          </p:cNvSpPr>
          <p:nvPr>
            <p:ph type="title"/>
          </p:nvPr>
        </p:nvSpPr>
        <p:spPr>
          <a:prstGeom prst="rect">
            <a:avLst/>
          </a:prstGeom>
        </p:spPr>
        <p:txBody>
          <a:bodyPr/>
          <a:lstStyle/>
          <a:p>
            <a:r>
              <a:rPr lang="es-ES" dirty="0"/>
              <a:t>Método de fuentes distribuidas (DSM)</a:t>
            </a:r>
          </a:p>
        </p:txBody>
      </p:sp>
      <mc:AlternateContent xmlns:mc="http://schemas.openxmlformats.org/markup-compatibility/2006" xmlns:a14="http://schemas.microsoft.com/office/drawing/2010/main">
        <mc:Choice Requires="a14">
          <p:sp>
            <p:nvSpPr>
              <p:cNvPr id="6" name="Marcador de contenido 5">
                <a:extLst>
                  <a:ext uri="{FF2B5EF4-FFF2-40B4-BE49-F238E27FC236}">
                    <a16:creationId xmlns:a16="http://schemas.microsoft.com/office/drawing/2014/main" id="{13DA5358-6427-6942-AAE0-191841092478}"/>
                  </a:ext>
                </a:extLst>
              </p:cNvPr>
              <p:cNvSpPr>
                <a:spLocks noGrp="1"/>
              </p:cNvSpPr>
              <p:nvPr>
                <p:ph idx="1"/>
              </p:nvPr>
            </p:nvSpPr>
            <p:spPr/>
            <p:txBody>
              <a:bodyPr/>
              <a:lstStyle/>
              <a:p>
                <a:r>
                  <a:rPr lang="es-ES" dirty="0"/>
                  <a:t>La </a:t>
                </a:r>
                <a:r>
                  <a:rPr lang="es-ES" b="1" dirty="0"/>
                  <a:t>longitud total de la distribución de fuentes </a:t>
                </a:r>
                <a14:m>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𝒙</m:t>
                        </m:r>
                      </m:e>
                      <m:sub>
                        <m:r>
                          <a:rPr lang="es-ES" b="1" i="1" smtClean="0">
                            <a:latin typeface="Cambria Math" panose="02040503050406030204" pitchFamily="18" charset="0"/>
                          </a:rPr>
                          <m:t>𝒎</m:t>
                        </m:r>
                      </m:sub>
                    </m:sSub>
                  </m:oMath>
                </a14:m>
                <a:r>
                  <a:rPr lang="es-ES" b="1" dirty="0"/>
                  <a:t> </a:t>
                </a:r>
                <a:r>
                  <a:rPr lang="es-ES" dirty="0"/>
                  <a:t>se obtiene a partir de la </a:t>
                </a:r>
                <a:r>
                  <a:rPr lang="es-ES" b="1" dirty="0"/>
                  <a:t>longitud del núcleo potencial del chorro </a:t>
                </a:r>
                <a14:m>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𝒙</m:t>
                        </m:r>
                      </m:e>
                      <m:sub>
                        <m:r>
                          <a:rPr lang="es-ES" b="1" i="1" smtClean="0">
                            <a:latin typeface="Cambria Math" panose="02040503050406030204" pitchFamily="18" charset="0"/>
                          </a:rPr>
                          <m:t>𝒕</m:t>
                        </m:r>
                      </m:sub>
                    </m:sSub>
                  </m:oMath>
                </a14:m>
                <a:r>
                  <a:rPr lang="es-ES" b="1" dirty="0"/>
                  <a:t> </a:t>
                </a:r>
                <a:r>
                  <a:rPr lang="es-ES" dirty="0"/>
                  <a:t>mediante la expresión definida por Varnier</a:t>
                </a:r>
                <a:r>
                  <a:rPr lang="es-ES" baseline="30000" dirty="0"/>
                  <a:t>1</a:t>
                </a:r>
                <a:r>
                  <a:rPr lang="es-ES" dirty="0"/>
                  <a:t>:</a:t>
                </a:r>
              </a:p>
              <a:p>
                <a:endParaRPr lang="es-ES" dirty="0"/>
              </a:p>
              <a:p>
                <a:endParaRPr lang="es-ES" dirty="0"/>
              </a:p>
              <a:p>
                <a:endParaRPr lang="es-ES" dirty="0"/>
              </a:p>
              <a:p>
                <a:r>
                  <a:rPr lang="es-ES" dirty="0"/>
                  <a:t>La longitud total </a:t>
                </a: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𝑚</m:t>
                        </m:r>
                      </m:sub>
                    </m:sSub>
                  </m:oMath>
                </a14:m>
                <a:r>
                  <a:rPr lang="es-ES" dirty="0"/>
                  <a:t> se debe multiplicar por un factor donde Varnier</a:t>
                </a:r>
                <a:r>
                  <a:rPr lang="es-ES" baseline="30000" dirty="0"/>
                  <a:t>1</a:t>
                </a:r>
                <a:r>
                  <a:rPr lang="es-ES" dirty="0"/>
                  <a:t> propone que </a:t>
                </a:r>
                <a14:m>
                  <m:oMath xmlns:m="http://schemas.openxmlformats.org/officeDocument/2006/math">
                    <m:r>
                      <a:rPr lang="es-ES" b="0" i="1" smtClean="0">
                        <a:latin typeface="Cambria Math" panose="02040503050406030204" pitchFamily="18" charset="0"/>
                      </a:rPr>
                      <m:t>𝑀</m:t>
                    </m:r>
                    <m:r>
                      <a:rPr lang="es-ES" b="0" i="1" smtClean="0">
                        <a:latin typeface="Cambria Math" panose="02040503050406030204" pitchFamily="18" charset="0"/>
                      </a:rPr>
                      <m:t>=1.5</m:t>
                    </m:r>
                  </m:oMath>
                </a14:m>
                <a:r>
                  <a:rPr lang="es-ES" dirty="0"/>
                  <a:t>. Con estos valores ya se puede obtener la </a:t>
                </a:r>
                <a:r>
                  <a:rPr lang="es-ES" b="1" dirty="0"/>
                  <a:t>distancia entre fuentes</a:t>
                </a:r>
                <a:r>
                  <a:rPr lang="es-ES" dirty="0"/>
                  <a:t>:</a:t>
                </a:r>
              </a:p>
            </p:txBody>
          </p:sp>
        </mc:Choice>
        <mc:Fallback xmlns="">
          <p:sp>
            <p:nvSpPr>
              <p:cNvPr id="6" name="Marcador de contenido 5">
                <a:extLst>
                  <a:ext uri="{FF2B5EF4-FFF2-40B4-BE49-F238E27FC236}">
                    <a16:creationId xmlns:a16="http://schemas.microsoft.com/office/drawing/2014/main" id="{13DA5358-6427-6942-AAE0-191841092478}"/>
                  </a:ext>
                </a:extLst>
              </p:cNvPr>
              <p:cNvSpPr>
                <a:spLocks noGrp="1" noRot="1" noChangeAspect="1" noMove="1" noResize="1" noEditPoints="1" noAdjustHandles="1" noChangeArrowheads="1" noChangeShapeType="1" noTextEdit="1"/>
              </p:cNvSpPr>
              <p:nvPr>
                <p:ph idx="1"/>
              </p:nvPr>
            </p:nvSpPr>
            <p:spPr>
              <a:blipFill>
                <a:blip r:embed="rId6"/>
                <a:stretch>
                  <a:fillRect l="-279" t="-726"/>
                </a:stretch>
              </a:blipFill>
            </p:spPr>
            <p:txBody>
              <a:bodyPr/>
              <a:lstStyle/>
              <a:p>
                <a:r>
                  <a:rPr lang="es-ES">
                    <a:noFill/>
                  </a:rPr>
                  <a:t> </a:t>
                </a:r>
              </a:p>
            </p:txBody>
          </p:sp>
        </mc:Fallback>
      </mc:AlternateContent>
      <p:sp>
        <p:nvSpPr>
          <p:cNvPr id="28" name="CuadroTexto 27">
            <a:extLst>
              <a:ext uri="{FF2B5EF4-FFF2-40B4-BE49-F238E27FC236}">
                <a16:creationId xmlns:a16="http://schemas.microsoft.com/office/drawing/2014/main" id="{3E1F9337-FF65-1543-80A0-C53DEEA09FB8}"/>
              </a:ext>
            </a:extLst>
          </p:cNvPr>
          <p:cNvSpPr txBox="1"/>
          <p:nvPr/>
        </p:nvSpPr>
        <p:spPr>
          <a:xfrm>
            <a:off x="2458891" y="6013889"/>
            <a:ext cx="9472931" cy="369332"/>
          </a:xfrm>
          <a:prstGeom prst="rect">
            <a:avLst/>
          </a:prstGeom>
          <a:noFill/>
        </p:spPr>
        <p:txBody>
          <a:bodyPr wrap="square" rtlCol="0">
            <a:spAutoFit/>
          </a:bodyPr>
          <a:lstStyle/>
          <a:p>
            <a:r>
              <a:rPr lang="es-ES" sz="1000" i="1" baseline="30000" dirty="0">
                <a:latin typeface="Helvetica Light Oblique" panose="020B0403020202020204" pitchFamily="34" charset="0"/>
              </a:rPr>
              <a:t>1</a:t>
            </a:r>
            <a:r>
              <a:rPr lang="en-US" sz="1000" i="1" dirty="0" err="1">
                <a:latin typeface="Helvetica Light Oblique" panose="020B0403020202020204" pitchFamily="34" charset="0"/>
              </a:rPr>
              <a:t>Varnier</a:t>
            </a:r>
            <a:r>
              <a:rPr lang="en-US" sz="1000" i="1" dirty="0">
                <a:latin typeface="Helvetica Light Oblique" panose="020B0403020202020204" pitchFamily="34" charset="0"/>
              </a:rPr>
              <a:t>, J. Experimental Study and Simulation of Rocket Engine </a:t>
            </a:r>
            <a:r>
              <a:rPr lang="en-US" sz="1000" i="1" dirty="0" err="1">
                <a:latin typeface="Helvetica Light Oblique" panose="020B0403020202020204" pitchFamily="34" charset="0"/>
              </a:rPr>
              <a:t>Freejet</a:t>
            </a:r>
            <a:r>
              <a:rPr lang="en-US" sz="1000" i="1" dirty="0">
                <a:latin typeface="Helvetica Light Oblique" panose="020B0403020202020204" pitchFamily="34" charset="0"/>
              </a:rPr>
              <a:t> Noise. AIAA Journal, 39, 1851–1859. 2001.</a:t>
            </a:r>
            <a:endParaRPr lang="es-ES" sz="1000" i="1" baseline="30000" dirty="0">
              <a:latin typeface="Helvetica Light Oblique" panose="020B0403020202020204" pitchFamily="34" charset="0"/>
            </a:endParaRPr>
          </a:p>
          <a:p>
            <a:endParaRPr lang="es-ES" sz="1200" i="1" baseline="30000" dirty="0">
              <a:latin typeface="Helvetica Light Oblique" panose="020B0403020202020204" pitchFamily="34" charset="0"/>
            </a:endParaRPr>
          </a:p>
        </p:txBody>
      </p:sp>
      <p:pic>
        <p:nvPicPr>
          <p:cNvPr id="5" name="Gráfico 4">
            <a:extLst>
              <a:ext uri="{FF2B5EF4-FFF2-40B4-BE49-F238E27FC236}">
                <a16:creationId xmlns:a16="http://schemas.microsoft.com/office/drawing/2014/main" id="{F74ACB5F-7B64-C44A-B883-A91D2DE4AA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67350" y="1664854"/>
            <a:ext cx="3378200" cy="342900"/>
          </a:xfrm>
          <a:prstGeom prst="rect">
            <a:avLst/>
          </a:prstGeom>
        </p:spPr>
      </p:pic>
      <p:grpSp>
        <p:nvGrpSpPr>
          <p:cNvPr id="12" name="Grupo 11">
            <a:extLst>
              <a:ext uri="{FF2B5EF4-FFF2-40B4-BE49-F238E27FC236}">
                <a16:creationId xmlns:a16="http://schemas.microsoft.com/office/drawing/2014/main" id="{0B5997F0-FC6E-F544-B047-8EFAA0DA02AD}"/>
              </a:ext>
            </a:extLst>
          </p:cNvPr>
          <p:cNvGrpSpPr/>
          <p:nvPr/>
        </p:nvGrpSpPr>
        <p:grpSpPr>
          <a:xfrm>
            <a:off x="5467350" y="3246657"/>
            <a:ext cx="3476391" cy="508000"/>
            <a:chOff x="4660088" y="2522399"/>
            <a:chExt cx="3476391" cy="508000"/>
          </a:xfrm>
        </p:grpSpPr>
        <p:pic>
          <p:nvPicPr>
            <p:cNvPr id="8" name="Gráfico 7">
              <a:extLst>
                <a:ext uri="{FF2B5EF4-FFF2-40B4-BE49-F238E27FC236}">
                  <a16:creationId xmlns:a16="http://schemas.microsoft.com/office/drawing/2014/main" id="{1B4701D8-56FE-664A-8BBA-7D822640B22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60088" y="2522399"/>
              <a:ext cx="1257300" cy="508000"/>
            </a:xfrm>
            <a:prstGeom prst="rect">
              <a:avLst/>
            </a:prstGeom>
          </p:spPr>
        </p:pic>
        <p:pic>
          <p:nvPicPr>
            <p:cNvPr id="10" name="Gráfico 9">
              <a:extLst>
                <a:ext uri="{FF2B5EF4-FFF2-40B4-BE49-F238E27FC236}">
                  <a16:creationId xmlns:a16="http://schemas.microsoft.com/office/drawing/2014/main" id="{FE3FD007-9001-5F4F-976B-6A2247D201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66479" y="2651939"/>
              <a:ext cx="1270000" cy="228600"/>
            </a:xfrm>
            <a:prstGeom prst="rect">
              <a:avLst/>
            </a:prstGeom>
          </p:spPr>
        </p:pic>
        <p:sp>
          <p:nvSpPr>
            <p:cNvPr id="11" name="CuadroTexto 10">
              <a:extLst>
                <a:ext uri="{FF2B5EF4-FFF2-40B4-BE49-F238E27FC236}">
                  <a16:creationId xmlns:a16="http://schemas.microsoft.com/office/drawing/2014/main" id="{D8604D2C-8196-4743-9B10-1A7057DD907A}"/>
                </a:ext>
              </a:extLst>
            </p:cNvPr>
            <p:cNvSpPr txBox="1"/>
            <p:nvPr/>
          </p:nvSpPr>
          <p:spPr>
            <a:xfrm>
              <a:off x="6051135" y="2639527"/>
              <a:ext cx="681597" cy="307777"/>
            </a:xfrm>
            <a:prstGeom prst="rect">
              <a:avLst/>
            </a:prstGeom>
            <a:noFill/>
          </p:spPr>
          <p:txBody>
            <a:bodyPr wrap="none" rtlCol="0">
              <a:spAutoFit/>
            </a:bodyPr>
            <a:lstStyle/>
            <a:p>
              <a:r>
                <a:rPr lang="es-ES" sz="1400" dirty="0">
                  <a:latin typeface="Helvetica" pitchFamily="2" charset="0"/>
                </a:rPr>
                <a:t>dónde</a:t>
              </a:r>
            </a:p>
          </p:txBody>
        </p:sp>
      </p:grpSp>
      <p:pic>
        <p:nvPicPr>
          <p:cNvPr id="21" name="Imagen 20" descr="Atardecer en el mar&#10;&#10;Descripción generada automáticamente">
            <a:extLst>
              <a:ext uri="{FF2B5EF4-FFF2-40B4-BE49-F238E27FC236}">
                <a16:creationId xmlns:a16="http://schemas.microsoft.com/office/drawing/2014/main" id="{19A89994-8066-CE4C-B520-6280E198045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179127" y="4887030"/>
            <a:ext cx="3128839" cy="398216"/>
          </a:xfrm>
          <a:prstGeom prst="rect">
            <a:avLst/>
          </a:prstGeom>
        </p:spPr>
      </p:pic>
      <p:pic>
        <p:nvPicPr>
          <p:cNvPr id="25" name="Imagen 24" descr="Imagen que contiene Aplicación&#10;&#10;Descripción generada automáticamente">
            <a:extLst>
              <a:ext uri="{FF2B5EF4-FFF2-40B4-BE49-F238E27FC236}">
                <a16:creationId xmlns:a16="http://schemas.microsoft.com/office/drawing/2014/main" id="{4108A8B9-F533-DE46-A584-F11E57DFF553}"/>
              </a:ext>
            </a:extLst>
          </p:cNvPr>
          <p:cNvPicPr>
            <a:picLocks noChangeAspect="1"/>
          </p:cNvPicPr>
          <p:nvPr/>
        </p:nvPicPr>
        <p:blipFill>
          <a:blip r:embed="rId14"/>
          <a:stretch>
            <a:fillRect/>
          </a:stretch>
        </p:blipFill>
        <p:spPr>
          <a:xfrm>
            <a:off x="4630731" y="4273081"/>
            <a:ext cx="546100" cy="1663700"/>
          </a:xfrm>
          <a:prstGeom prst="rect">
            <a:avLst/>
          </a:prstGeom>
        </p:spPr>
      </p:pic>
      <p:grpSp>
        <p:nvGrpSpPr>
          <p:cNvPr id="35" name="Grupo 34">
            <a:extLst>
              <a:ext uri="{FF2B5EF4-FFF2-40B4-BE49-F238E27FC236}">
                <a16:creationId xmlns:a16="http://schemas.microsoft.com/office/drawing/2014/main" id="{166A48AF-7B86-CB49-ADDB-45796D0C50B7}"/>
              </a:ext>
            </a:extLst>
          </p:cNvPr>
          <p:cNvGrpSpPr/>
          <p:nvPr/>
        </p:nvGrpSpPr>
        <p:grpSpPr>
          <a:xfrm>
            <a:off x="5169464" y="4390222"/>
            <a:ext cx="2581945" cy="853894"/>
            <a:chOff x="5169464" y="4390222"/>
            <a:chExt cx="2581945" cy="853894"/>
          </a:xfrm>
        </p:grpSpPr>
        <p:grpSp>
          <p:nvGrpSpPr>
            <p:cNvPr id="31" name="Grupo 30">
              <a:extLst>
                <a:ext uri="{FF2B5EF4-FFF2-40B4-BE49-F238E27FC236}">
                  <a16:creationId xmlns:a16="http://schemas.microsoft.com/office/drawing/2014/main" id="{75CE4268-A95C-A14C-94EA-C705D094745D}"/>
                </a:ext>
              </a:extLst>
            </p:cNvPr>
            <p:cNvGrpSpPr/>
            <p:nvPr/>
          </p:nvGrpSpPr>
          <p:grpSpPr>
            <a:xfrm>
              <a:off x="5195455" y="4390222"/>
              <a:ext cx="2555954" cy="495759"/>
              <a:chOff x="5195455" y="4390222"/>
              <a:chExt cx="2555954" cy="495759"/>
            </a:xfrm>
          </p:grpSpPr>
          <p:pic>
            <p:nvPicPr>
              <p:cNvPr id="16" name="Gráfico 15">
                <a:extLst>
                  <a:ext uri="{FF2B5EF4-FFF2-40B4-BE49-F238E27FC236}">
                    <a16:creationId xmlns:a16="http://schemas.microsoft.com/office/drawing/2014/main" id="{4A7194F2-C4EA-0A4D-9096-B0B07C54E09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41596" y="4570146"/>
                <a:ext cx="264791" cy="180540"/>
              </a:xfrm>
              <a:prstGeom prst="rect">
                <a:avLst/>
              </a:prstGeom>
            </p:spPr>
          </p:pic>
          <p:cxnSp>
            <p:nvCxnSpPr>
              <p:cNvPr id="20" name="Conector recto de flecha 19">
                <a:extLst>
                  <a:ext uri="{FF2B5EF4-FFF2-40B4-BE49-F238E27FC236}">
                    <a16:creationId xmlns:a16="http://schemas.microsoft.com/office/drawing/2014/main" id="{14FF3F6F-99B4-A549-859C-2D3C2DB96D83}"/>
                  </a:ext>
                </a:extLst>
              </p:cNvPr>
              <p:cNvCxnSpPr/>
              <p:nvPr/>
            </p:nvCxnSpPr>
            <p:spPr>
              <a:xfrm>
                <a:off x="5195455" y="4790209"/>
                <a:ext cx="2545772"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326FF709-E1A1-8045-8A45-1A91797A3676}"/>
                  </a:ext>
                </a:extLst>
              </p:cNvPr>
              <p:cNvCxnSpPr>
                <a:cxnSpLocks/>
              </p:cNvCxnSpPr>
              <p:nvPr/>
            </p:nvCxnSpPr>
            <p:spPr>
              <a:xfrm>
                <a:off x="5195455" y="4390222"/>
                <a:ext cx="0" cy="495759"/>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DBB8A699-DCD8-D24C-951F-CB920B31855B}"/>
                  </a:ext>
                </a:extLst>
              </p:cNvPr>
              <p:cNvCxnSpPr>
                <a:cxnSpLocks/>
              </p:cNvCxnSpPr>
              <p:nvPr/>
            </p:nvCxnSpPr>
            <p:spPr>
              <a:xfrm>
                <a:off x="7751409" y="4649118"/>
                <a:ext cx="0" cy="224008"/>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29" name="Imagen 28">
              <a:extLst>
                <a:ext uri="{FF2B5EF4-FFF2-40B4-BE49-F238E27FC236}">
                  <a16:creationId xmlns:a16="http://schemas.microsoft.com/office/drawing/2014/main" id="{B4D25B94-EA69-4548-94F3-BDBCE7427541}"/>
                </a:ext>
              </a:extLst>
            </p:cNvPr>
            <p:cNvPicPr>
              <a:picLocks noChangeAspect="1"/>
            </p:cNvPicPr>
            <p:nvPr/>
          </p:nvPicPr>
          <p:blipFill>
            <a:blip r:embed="rId17"/>
            <a:stretch>
              <a:fillRect/>
            </a:stretch>
          </p:blipFill>
          <p:spPr>
            <a:xfrm>
              <a:off x="5169464" y="4837716"/>
              <a:ext cx="2578100" cy="406400"/>
            </a:xfrm>
            <a:prstGeom prst="rect">
              <a:avLst/>
            </a:prstGeom>
          </p:spPr>
        </p:pic>
      </p:grpSp>
      <p:grpSp>
        <p:nvGrpSpPr>
          <p:cNvPr id="36" name="Grupo 35">
            <a:extLst>
              <a:ext uri="{FF2B5EF4-FFF2-40B4-BE49-F238E27FC236}">
                <a16:creationId xmlns:a16="http://schemas.microsoft.com/office/drawing/2014/main" id="{360963F0-AFA4-DA43-8347-EF219D0AA63F}"/>
              </a:ext>
            </a:extLst>
          </p:cNvPr>
          <p:cNvGrpSpPr/>
          <p:nvPr/>
        </p:nvGrpSpPr>
        <p:grpSpPr>
          <a:xfrm>
            <a:off x="5195455" y="4267650"/>
            <a:ext cx="4418708" cy="968760"/>
            <a:chOff x="5195455" y="4267650"/>
            <a:chExt cx="4418708" cy="968760"/>
          </a:xfrm>
        </p:grpSpPr>
        <p:grpSp>
          <p:nvGrpSpPr>
            <p:cNvPr id="32" name="Grupo 31">
              <a:extLst>
                <a:ext uri="{FF2B5EF4-FFF2-40B4-BE49-F238E27FC236}">
                  <a16:creationId xmlns:a16="http://schemas.microsoft.com/office/drawing/2014/main" id="{1BCECE5A-E724-1848-9E79-6D3C282E6F08}"/>
                </a:ext>
              </a:extLst>
            </p:cNvPr>
            <p:cNvGrpSpPr/>
            <p:nvPr/>
          </p:nvGrpSpPr>
          <p:grpSpPr>
            <a:xfrm>
              <a:off x="5195455" y="4267650"/>
              <a:ext cx="4394283" cy="629347"/>
              <a:chOff x="5195455" y="4267650"/>
              <a:chExt cx="4394283" cy="629347"/>
            </a:xfrm>
          </p:grpSpPr>
          <p:pic>
            <p:nvPicPr>
              <p:cNvPr id="18" name="Gráfico 17">
                <a:extLst>
                  <a:ext uri="{FF2B5EF4-FFF2-40B4-BE49-F238E27FC236}">
                    <a16:creationId xmlns:a16="http://schemas.microsoft.com/office/drawing/2014/main" id="{02C9E5FE-8BD0-CF48-A099-A3D4006780B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202481" y="4267650"/>
                <a:ext cx="380232" cy="178233"/>
              </a:xfrm>
              <a:prstGeom prst="rect">
                <a:avLst/>
              </a:prstGeom>
            </p:spPr>
          </p:pic>
          <p:cxnSp>
            <p:nvCxnSpPr>
              <p:cNvPr id="22" name="Conector recto de flecha 21">
                <a:extLst>
                  <a:ext uri="{FF2B5EF4-FFF2-40B4-BE49-F238E27FC236}">
                    <a16:creationId xmlns:a16="http://schemas.microsoft.com/office/drawing/2014/main" id="{1126D122-F9CF-FB49-B3DB-80C3FEAE07C9}"/>
                  </a:ext>
                </a:extLst>
              </p:cNvPr>
              <p:cNvCxnSpPr>
                <a:cxnSpLocks/>
              </p:cNvCxnSpPr>
              <p:nvPr/>
            </p:nvCxnSpPr>
            <p:spPr>
              <a:xfrm>
                <a:off x="5195455" y="4501545"/>
                <a:ext cx="4389609"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18B0CCEF-1FB4-D647-A3FD-BD763DC0D5EC}"/>
                  </a:ext>
                </a:extLst>
              </p:cNvPr>
              <p:cNvCxnSpPr>
                <a:cxnSpLocks/>
              </p:cNvCxnSpPr>
              <p:nvPr/>
            </p:nvCxnSpPr>
            <p:spPr>
              <a:xfrm>
                <a:off x="9589738" y="4401238"/>
                <a:ext cx="0" cy="495759"/>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34" name="Imagen 33" descr="Imagen que contiene Icono&#10;&#10;Descripción generada automáticamente">
              <a:extLst>
                <a:ext uri="{FF2B5EF4-FFF2-40B4-BE49-F238E27FC236}">
                  <a16:creationId xmlns:a16="http://schemas.microsoft.com/office/drawing/2014/main" id="{29734C6D-F0DF-6E48-AD9A-64BDBAD11403}"/>
                </a:ext>
              </a:extLst>
            </p:cNvPr>
            <p:cNvPicPr>
              <a:picLocks noChangeAspect="1"/>
            </p:cNvPicPr>
            <p:nvPr/>
          </p:nvPicPr>
          <p:blipFill>
            <a:blip r:embed="rId20"/>
            <a:stretch>
              <a:fillRect/>
            </a:stretch>
          </p:blipFill>
          <p:spPr>
            <a:xfrm>
              <a:off x="7747263" y="4753810"/>
              <a:ext cx="1866900" cy="482600"/>
            </a:xfrm>
            <a:prstGeom prst="rect">
              <a:avLst/>
            </a:prstGeom>
          </p:spPr>
        </p:pic>
      </p:grpSp>
    </p:spTree>
    <p:custDataLst>
      <p:tags r:id="rId1"/>
    </p:custDataLst>
    <p:extLst>
      <p:ext uri="{BB962C8B-B14F-4D97-AF65-F5344CB8AC3E}">
        <p14:creationId xmlns:p14="http://schemas.microsoft.com/office/powerpoint/2010/main" val="71656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2A74541-3333-0B43-BF23-95627E7093C1}"/>
              </a:ext>
            </a:extLst>
          </p:cNvPr>
          <p:cNvSpPr>
            <a:spLocks noGrp="1"/>
          </p:cNvSpPr>
          <p:nvPr>
            <p:ph type="ftr" sz="quarter" idx="10"/>
          </p:nvPr>
        </p:nvSpPr>
        <p:spPr/>
        <p:txBody>
          <a:bodyPr/>
          <a:lstStyle/>
          <a:p>
            <a:r>
              <a:rPr lang="es-ES"/>
              <a:t>Predicción del campo acústico producido en el lanzamiento de cohetes. Requena-Plens et al., 2020.</a:t>
            </a:r>
            <a:endParaRPr lang="es-ES" dirty="0"/>
          </a:p>
        </p:txBody>
      </p:sp>
      <p:sp>
        <p:nvSpPr>
          <p:cNvPr id="2" name="Título 1">
            <a:extLst>
              <a:ext uri="{FF2B5EF4-FFF2-40B4-BE49-F238E27FC236}">
                <a16:creationId xmlns:a16="http://schemas.microsoft.com/office/drawing/2014/main" id="{AFB4DE1A-0FDB-4A45-96A7-62739B36B1FC}"/>
              </a:ext>
            </a:extLst>
          </p:cNvPr>
          <p:cNvSpPr>
            <a:spLocks noGrp="1"/>
          </p:cNvSpPr>
          <p:nvPr>
            <p:ph type="title"/>
          </p:nvPr>
        </p:nvSpPr>
        <p:spPr>
          <a:prstGeom prst="rect">
            <a:avLst/>
          </a:prstGeom>
        </p:spPr>
        <p:txBody>
          <a:bodyPr/>
          <a:lstStyle/>
          <a:p>
            <a:r>
              <a:rPr lang="es-ES" dirty="0"/>
              <a:t>Método de fuentes distribuidas (DSM)</a:t>
            </a:r>
          </a:p>
        </p:txBody>
      </p:sp>
      <mc:AlternateContent xmlns:mc="http://schemas.openxmlformats.org/markup-compatibility/2006" xmlns:a14="http://schemas.microsoft.com/office/drawing/2010/main">
        <mc:Choice Requires="a14">
          <p:sp>
            <p:nvSpPr>
              <p:cNvPr id="6" name="Marcador de contenido 5">
                <a:extLst>
                  <a:ext uri="{FF2B5EF4-FFF2-40B4-BE49-F238E27FC236}">
                    <a16:creationId xmlns:a16="http://schemas.microsoft.com/office/drawing/2014/main" id="{13DA5358-6427-6942-AAE0-191841092478}"/>
                  </a:ext>
                </a:extLst>
              </p:cNvPr>
              <p:cNvSpPr>
                <a:spLocks noGrp="1"/>
              </p:cNvSpPr>
              <p:nvPr>
                <p:ph idx="1"/>
              </p:nvPr>
            </p:nvSpPr>
            <p:spPr/>
            <p:txBody>
              <a:bodyPr/>
              <a:lstStyle/>
              <a:p>
                <a:r>
                  <a:rPr lang="es-ES" dirty="0"/>
                  <a:t>Eldred</a:t>
                </a:r>
                <a:r>
                  <a:rPr lang="es-ES" baseline="30000" dirty="0"/>
                  <a:t>1</a:t>
                </a:r>
                <a:r>
                  <a:rPr lang="es-ES" dirty="0"/>
                  <a:t> mediante el análisis de diferentes medidas experimentales obtuvo una relación entre la potencia acústica y la posición discreta </a:t>
                </a:r>
                <a14:m>
                  <m:oMath xmlns:m="http://schemas.openxmlformats.org/officeDocument/2006/math">
                    <m:r>
                      <a:rPr lang="es-ES" b="0" i="1" smtClean="0">
                        <a:latin typeface="Cambria Math" panose="02040503050406030204" pitchFamily="18" charset="0"/>
                      </a:rPr>
                      <m:t>𝑥</m:t>
                    </m:r>
                  </m:oMath>
                </a14:m>
                <a:r>
                  <a:rPr lang="es-ES" dirty="0"/>
                  <a:t> de cada fuente respecto al eje del núcleo potencial.</a:t>
                </a:r>
              </a:p>
            </p:txBody>
          </p:sp>
        </mc:Choice>
        <mc:Fallback xmlns="">
          <p:sp>
            <p:nvSpPr>
              <p:cNvPr id="6" name="Marcador de contenido 5">
                <a:extLst>
                  <a:ext uri="{FF2B5EF4-FFF2-40B4-BE49-F238E27FC236}">
                    <a16:creationId xmlns:a16="http://schemas.microsoft.com/office/drawing/2014/main" id="{13DA5358-6427-6942-AAE0-191841092478}"/>
                  </a:ext>
                </a:extLst>
              </p:cNvPr>
              <p:cNvSpPr>
                <a:spLocks noGrp="1" noRot="1" noChangeAspect="1" noMove="1" noResize="1" noEditPoints="1" noAdjustHandles="1" noChangeArrowheads="1" noChangeShapeType="1" noTextEdit="1"/>
              </p:cNvSpPr>
              <p:nvPr>
                <p:ph idx="1"/>
              </p:nvPr>
            </p:nvSpPr>
            <p:spPr>
              <a:blipFill>
                <a:blip r:embed="rId6"/>
                <a:stretch>
                  <a:fillRect l="-279" t="-726" r="-559"/>
                </a:stretch>
              </a:blipFill>
            </p:spPr>
            <p:txBody>
              <a:bodyPr/>
              <a:lstStyle/>
              <a:p>
                <a:r>
                  <a:rPr lang="es-ES">
                    <a:noFill/>
                  </a:rPr>
                  <a:t> </a:t>
                </a:r>
              </a:p>
            </p:txBody>
          </p:sp>
        </mc:Fallback>
      </mc:AlternateContent>
      <p:sp>
        <p:nvSpPr>
          <p:cNvPr id="28" name="CuadroTexto 27">
            <a:extLst>
              <a:ext uri="{FF2B5EF4-FFF2-40B4-BE49-F238E27FC236}">
                <a16:creationId xmlns:a16="http://schemas.microsoft.com/office/drawing/2014/main" id="{3E1F9337-FF65-1543-80A0-C53DEEA09FB8}"/>
              </a:ext>
            </a:extLst>
          </p:cNvPr>
          <p:cNvSpPr txBox="1"/>
          <p:nvPr/>
        </p:nvSpPr>
        <p:spPr>
          <a:xfrm>
            <a:off x="2458891" y="6013889"/>
            <a:ext cx="9472931" cy="369332"/>
          </a:xfrm>
          <a:prstGeom prst="rect">
            <a:avLst/>
          </a:prstGeom>
          <a:noFill/>
        </p:spPr>
        <p:txBody>
          <a:bodyPr wrap="square" rtlCol="0">
            <a:spAutoFit/>
          </a:bodyPr>
          <a:lstStyle/>
          <a:p>
            <a:r>
              <a:rPr lang="es-ES" sz="1000" i="1" baseline="30000" dirty="0">
                <a:latin typeface="Helvetica Light Oblique" panose="020B0403020202020204" pitchFamily="34" charset="0"/>
              </a:rPr>
              <a:t>1</a:t>
            </a:r>
            <a:r>
              <a:rPr lang="en-US" sz="1000" i="1" dirty="0">
                <a:latin typeface="Helvetica Light Oblique" panose="020B0403020202020204" pitchFamily="34" charset="0"/>
              </a:rPr>
              <a:t>Eldred, K. M. Acoustic loads generated by the propulsion system. NASA-SP-8072. NASA Technical Reports Server. 1971.</a:t>
            </a:r>
            <a:endParaRPr lang="es-ES" sz="1000" i="1" baseline="30000" dirty="0">
              <a:latin typeface="Helvetica Light Oblique" panose="020B0403020202020204" pitchFamily="34" charset="0"/>
            </a:endParaRPr>
          </a:p>
          <a:p>
            <a:endParaRPr lang="es-ES" sz="1200" i="1" baseline="30000" dirty="0">
              <a:latin typeface="Helvetica Light Oblique" panose="020B0403020202020204" pitchFamily="34" charset="0"/>
            </a:endParaRPr>
          </a:p>
        </p:txBody>
      </p:sp>
      <p:pic>
        <p:nvPicPr>
          <p:cNvPr id="15" name="Imagen 14" descr="Gráfico, Gráfico de líneas&#10;&#10;Descripción generada automáticamente">
            <a:extLst>
              <a:ext uri="{FF2B5EF4-FFF2-40B4-BE49-F238E27FC236}">
                <a16:creationId xmlns:a16="http://schemas.microsoft.com/office/drawing/2014/main" id="{1E9A68E4-27A3-2B48-A72D-09BF7638332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46320" y="1521850"/>
            <a:ext cx="4878876" cy="3020624"/>
          </a:xfrm>
          <a:prstGeom prst="rect">
            <a:avLst/>
          </a:prstGeom>
        </p:spPr>
      </p:pic>
      <p:pic>
        <p:nvPicPr>
          <p:cNvPr id="17" name="Imagen 16" descr="Gráfico, Gráfico de líneas&#10;&#10;Descripción generada automáticamente">
            <a:extLst>
              <a:ext uri="{FF2B5EF4-FFF2-40B4-BE49-F238E27FC236}">
                <a16:creationId xmlns:a16="http://schemas.microsoft.com/office/drawing/2014/main" id="{B0BA42B4-5B9D-8242-968C-3014F33135D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09972" y="1413189"/>
            <a:ext cx="4815224" cy="3129284"/>
          </a:xfrm>
          <a:prstGeom prst="rect">
            <a:avLst/>
          </a:prstGeom>
        </p:spPr>
      </p:pic>
      <p:pic>
        <p:nvPicPr>
          <p:cNvPr id="13" name="Gráfico 12">
            <a:extLst>
              <a:ext uri="{FF2B5EF4-FFF2-40B4-BE49-F238E27FC236}">
                <a16:creationId xmlns:a16="http://schemas.microsoft.com/office/drawing/2014/main" id="{130EB2B9-E751-8241-99FD-28B06D4360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70547" y="4772367"/>
            <a:ext cx="3693972" cy="1098208"/>
          </a:xfrm>
          <a:prstGeom prst="rect">
            <a:avLst/>
          </a:prstGeom>
        </p:spPr>
      </p:pic>
    </p:spTree>
    <p:custDataLst>
      <p:tags r:id="rId1"/>
    </p:custDataLst>
    <p:extLst>
      <p:ext uri="{BB962C8B-B14F-4D97-AF65-F5344CB8AC3E}">
        <p14:creationId xmlns:p14="http://schemas.microsoft.com/office/powerpoint/2010/main" val="327844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2A74541-3333-0B43-BF23-95627E7093C1}"/>
              </a:ext>
            </a:extLst>
          </p:cNvPr>
          <p:cNvSpPr>
            <a:spLocks noGrp="1"/>
          </p:cNvSpPr>
          <p:nvPr>
            <p:ph type="ftr" sz="quarter" idx="10"/>
          </p:nvPr>
        </p:nvSpPr>
        <p:spPr/>
        <p:txBody>
          <a:bodyPr/>
          <a:lstStyle/>
          <a:p>
            <a:r>
              <a:rPr lang="es-ES"/>
              <a:t>Predicción del campo acústico producido en el lanzamiento de cohetes. Requena-Plens et al., 2020.</a:t>
            </a:r>
            <a:endParaRPr lang="es-ES" dirty="0"/>
          </a:p>
        </p:txBody>
      </p:sp>
      <p:sp>
        <p:nvSpPr>
          <p:cNvPr id="2" name="Título 1">
            <a:extLst>
              <a:ext uri="{FF2B5EF4-FFF2-40B4-BE49-F238E27FC236}">
                <a16:creationId xmlns:a16="http://schemas.microsoft.com/office/drawing/2014/main" id="{AFB4DE1A-0FDB-4A45-96A7-62739B36B1FC}"/>
              </a:ext>
            </a:extLst>
          </p:cNvPr>
          <p:cNvSpPr>
            <a:spLocks noGrp="1"/>
          </p:cNvSpPr>
          <p:nvPr>
            <p:ph type="title"/>
          </p:nvPr>
        </p:nvSpPr>
        <p:spPr>
          <a:prstGeom prst="rect">
            <a:avLst/>
          </a:prstGeom>
        </p:spPr>
        <p:txBody>
          <a:bodyPr/>
          <a:lstStyle/>
          <a:p>
            <a:r>
              <a:rPr lang="es-ES" dirty="0"/>
              <a:t>Método de fuentes distribuidas (DSM)</a:t>
            </a:r>
          </a:p>
        </p:txBody>
      </p:sp>
      <p:pic>
        <p:nvPicPr>
          <p:cNvPr id="15" name="Imagen 14">
            <a:extLst>
              <a:ext uri="{FF2B5EF4-FFF2-40B4-BE49-F238E27FC236}">
                <a16:creationId xmlns:a16="http://schemas.microsoft.com/office/drawing/2014/main" id="{1E9A68E4-27A3-2B48-A72D-09BF7638332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46320" y="1733160"/>
            <a:ext cx="4878876" cy="2923738"/>
          </a:xfrm>
          <a:prstGeom prst="rect">
            <a:avLst/>
          </a:prstGeom>
        </p:spPr>
      </p:pic>
      <p:pic>
        <p:nvPicPr>
          <p:cNvPr id="17" name="Imagen 16">
            <a:extLst>
              <a:ext uri="{FF2B5EF4-FFF2-40B4-BE49-F238E27FC236}">
                <a16:creationId xmlns:a16="http://schemas.microsoft.com/office/drawing/2014/main" id="{B0BA42B4-5B9D-8242-968C-3014F33135D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909972" y="1413189"/>
            <a:ext cx="4815223" cy="3129284"/>
          </a:xfrm>
          <a:prstGeom prst="rect">
            <a:avLst/>
          </a:prstGeom>
        </p:spPr>
      </p:pic>
      <mc:AlternateContent xmlns:mc="http://schemas.openxmlformats.org/markup-compatibility/2006" xmlns:a14="http://schemas.microsoft.com/office/drawing/2010/main">
        <mc:Choice Requires="a14">
          <p:sp>
            <p:nvSpPr>
              <p:cNvPr id="6" name="Marcador de contenido 5">
                <a:extLst>
                  <a:ext uri="{FF2B5EF4-FFF2-40B4-BE49-F238E27FC236}">
                    <a16:creationId xmlns:a16="http://schemas.microsoft.com/office/drawing/2014/main" id="{13DA5358-6427-6942-AAE0-191841092478}"/>
                  </a:ext>
                </a:extLst>
              </p:cNvPr>
              <p:cNvSpPr>
                <a:spLocks noGrp="1"/>
              </p:cNvSpPr>
              <p:nvPr>
                <p:ph idx="1"/>
              </p:nvPr>
            </p:nvSpPr>
            <p:spPr/>
            <p:txBody>
              <a:bodyPr/>
              <a:lstStyle/>
              <a:p>
                <a:r>
                  <a:rPr lang="es-ES" dirty="0"/>
                  <a:t>Del mismo modo que la potencia acústica, la densidad espectral o potencia acústica por banda de frecuencia se obtiene a partir del denominado por Eldred</a:t>
                </a:r>
                <a:r>
                  <a:rPr lang="es-ES" baseline="30000" dirty="0"/>
                  <a:t>1</a:t>
                </a:r>
                <a:r>
                  <a:rPr lang="es-ES" dirty="0"/>
                  <a:t> </a:t>
                </a:r>
                <a:r>
                  <a:rPr lang="es-ES" i="1" dirty="0"/>
                  <a:t>número de </a:t>
                </a:r>
                <a:r>
                  <a:rPr lang="es-ES" i="1" dirty="0" err="1"/>
                  <a:t>Strouhal</a:t>
                </a:r>
                <a:r>
                  <a:rPr lang="es-ES" i="1" dirty="0"/>
                  <a:t> modificado:  </a:t>
                </a:r>
                <a14:m>
                  <m:oMath xmlns:m="http://schemas.openxmlformats.org/officeDocument/2006/math">
                    <m:sSubSup>
                      <m:sSubSupPr>
                        <m:ctrlPr>
                          <a:rPr lang="es-ES" i="1">
                            <a:latin typeface="Cambria Math" panose="02040503050406030204" pitchFamily="18" charset="0"/>
                          </a:rPr>
                        </m:ctrlPr>
                      </m:sSubSupPr>
                      <m:e>
                        <m:r>
                          <a:rPr lang="es-ES" i="1">
                            <a:latin typeface="Cambria Math" panose="02040503050406030204" pitchFamily="18" charset="0"/>
                          </a:rPr>
                          <m:t>𝑠</m:t>
                        </m:r>
                      </m:e>
                      <m:sub>
                        <m:r>
                          <a:rPr lang="es-ES" i="1">
                            <a:latin typeface="Cambria Math" panose="02040503050406030204" pitchFamily="18" charset="0"/>
                          </a:rPr>
                          <m:t>𝑡</m:t>
                        </m:r>
                      </m:sub>
                      <m:sup>
                        <m:r>
                          <a:rPr lang="es-ES" i="1">
                            <a:latin typeface="Cambria Math" panose="02040503050406030204" pitchFamily="18" charset="0"/>
                          </a:rPr>
                          <m:t>′</m:t>
                        </m:r>
                      </m:sup>
                    </m:sSubSup>
                    <m:r>
                      <a:rPr lang="es-ES" i="1">
                        <a:latin typeface="Cambria Math" panose="02040503050406030204" pitchFamily="18" charset="0"/>
                      </a:rPr>
                      <m:t>= </m:t>
                    </m:r>
                    <m:sSub>
                      <m:sSubPr>
                        <m:ctrlPr>
                          <a:rPr lang="es-ES"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𝑏</m:t>
                        </m:r>
                      </m:sub>
                    </m:sSub>
                    <m:r>
                      <a:rPr lang="es-ES" i="1">
                        <a:latin typeface="Cambria Math" panose="02040503050406030204" pitchFamily="18" charset="0"/>
                      </a:rPr>
                      <m:t>𝑥</m:t>
                    </m:r>
                    <m:sSub>
                      <m:sSubPr>
                        <m:ctrlPr>
                          <a:rPr lang="es-ES" i="1">
                            <a:latin typeface="Cambria Math" panose="02040503050406030204" pitchFamily="18" charset="0"/>
                          </a:rPr>
                        </m:ctrlPr>
                      </m:sSubPr>
                      <m:e>
                        <m:r>
                          <a:rPr lang="es-ES" i="1">
                            <a:latin typeface="Cambria Math" panose="02040503050406030204" pitchFamily="18" charset="0"/>
                          </a:rPr>
                          <m:t>𝑐</m:t>
                        </m:r>
                      </m:e>
                      <m:sub>
                        <m:r>
                          <a:rPr lang="es-ES" i="1">
                            <a:latin typeface="Cambria Math" panose="02040503050406030204" pitchFamily="18" charset="0"/>
                          </a:rPr>
                          <m:t>𝑒</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𝑈</m:t>
                        </m:r>
                      </m:e>
                      <m:sub>
                        <m:r>
                          <a:rPr lang="es-ES" i="1">
                            <a:latin typeface="Cambria Math" panose="02040503050406030204" pitchFamily="18" charset="0"/>
                          </a:rPr>
                          <m:t>𝑒</m:t>
                        </m:r>
                      </m:sub>
                    </m:sSub>
                    <m:sSub>
                      <m:sSubPr>
                        <m:ctrlPr>
                          <a:rPr lang="es-ES" i="1">
                            <a:latin typeface="Cambria Math" panose="02040503050406030204" pitchFamily="18" charset="0"/>
                          </a:rPr>
                        </m:ctrlPr>
                      </m:sSubPr>
                      <m:e>
                        <m:r>
                          <a:rPr lang="es-ES" i="1">
                            <a:latin typeface="Cambria Math" panose="02040503050406030204" pitchFamily="18" charset="0"/>
                          </a:rPr>
                          <m:t>𝑐</m:t>
                        </m:r>
                      </m:e>
                      <m:sub>
                        <m:r>
                          <a:rPr lang="es-ES" i="1">
                            <a:latin typeface="Cambria Math" panose="02040503050406030204" pitchFamily="18" charset="0"/>
                          </a:rPr>
                          <m:t>0</m:t>
                        </m:r>
                      </m:sub>
                    </m:sSub>
                  </m:oMath>
                </a14:m>
                <a:r>
                  <a:rPr lang="es-ES" dirty="0">
                    <a:effectLst/>
                  </a:rPr>
                  <a:t> </a:t>
                </a:r>
                <a:endParaRPr lang="es-ES" dirty="0"/>
              </a:p>
            </p:txBody>
          </p:sp>
        </mc:Choice>
        <mc:Fallback xmlns="">
          <p:sp>
            <p:nvSpPr>
              <p:cNvPr id="6" name="Marcador de contenido 5">
                <a:extLst>
                  <a:ext uri="{FF2B5EF4-FFF2-40B4-BE49-F238E27FC236}">
                    <a16:creationId xmlns:a16="http://schemas.microsoft.com/office/drawing/2014/main" id="{13DA5358-6427-6942-AAE0-191841092478}"/>
                  </a:ext>
                </a:extLst>
              </p:cNvPr>
              <p:cNvSpPr>
                <a:spLocks noGrp="1" noRot="1" noChangeAspect="1" noMove="1" noResize="1" noEditPoints="1" noAdjustHandles="1" noChangeArrowheads="1" noChangeShapeType="1" noTextEdit="1"/>
              </p:cNvSpPr>
              <p:nvPr>
                <p:ph idx="1"/>
              </p:nvPr>
            </p:nvSpPr>
            <p:spPr>
              <a:blipFill>
                <a:blip r:embed="rId8"/>
                <a:stretch>
                  <a:fillRect l="-279" t="-726"/>
                </a:stretch>
              </a:blipFill>
            </p:spPr>
            <p:txBody>
              <a:bodyPr/>
              <a:lstStyle/>
              <a:p>
                <a:r>
                  <a:rPr lang="es-ES">
                    <a:noFill/>
                  </a:rPr>
                  <a:t> </a:t>
                </a:r>
              </a:p>
            </p:txBody>
          </p:sp>
        </mc:Fallback>
      </mc:AlternateContent>
      <p:sp>
        <p:nvSpPr>
          <p:cNvPr id="28" name="CuadroTexto 27">
            <a:extLst>
              <a:ext uri="{FF2B5EF4-FFF2-40B4-BE49-F238E27FC236}">
                <a16:creationId xmlns:a16="http://schemas.microsoft.com/office/drawing/2014/main" id="{3E1F9337-FF65-1543-80A0-C53DEEA09FB8}"/>
              </a:ext>
            </a:extLst>
          </p:cNvPr>
          <p:cNvSpPr txBox="1"/>
          <p:nvPr/>
        </p:nvSpPr>
        <p:spPr>
          <a:xfrm>
            <a:off x="2458891" y="6013889"/>
            <a:ext cx="9472931" cy="369332"/>
          </a:xfrm>
          <a:prstGeom prst="rect">
            <a:avLst/>
          </a:prstGeom>
          <a:noFill/>
        </p:spPr>
        <p:txBody>
          <a:bodyPr wrap="square" rtlCol="0">
            <a:spAutoFit/>
          </a:bodyPr>
          <a:lstStyle/>
          <a:p>
            <a:r>
              <a:rPr lang="es-ES" sz="1000" i="1" baseline="30000" dirty="0">
                <a:latin typeface="Helvetica Light Oblique" panose="020B0403020202020204" pitchFamily="34" charset="0"/>
              </a:rPr>
              <a:t>1</a:t>
            </a:r>
            <a:r>
              <a:rPr lang="en-US" sz="1000" i="1" dirty="0">
                <a:latin typeface="Helvetica Light Oblique" panose="020B0403020202020204" pitchFamily="34" charset="0"/>
              </a:rPr>
              <a:t>Eldred, K. M. Acoustic loads generated by the propulsion system. NASA-SP-8072. NASA Technical Reports Server. 1971.</a:t>
            </a:r>
            <a:endParaRPr lang="es-ES" sz="1000" i="1" baseline="30000" dirty="0">
              <a:latin typeface="Helvetica Light Oblique" panose="020B0403020202020204" pitchFamily="34" charset="0"/>
            </a:endParaRPr>
          </a:p>
          <a:p>
            <a:endParaRPr lang="es-ES" sz="1200" i="1" baseline="30000" dirty="0">
              <a:latin typeface="Helvetica Light Oblique" panose="020B0403020202020204" pitchFamily="34" charset="0"/>
            </a:endParaRPr>
          </a:p>
        </p:txBody>
      </p:sp>
      <p:pic>
        <p:nvPicPr>
          <p:cNvPr id="13" name="Gráfico 12">
            <a:extLst>
              <a:ext uri="{FF2B5EF4-FFF2-40B4-BE49-F238E27FC236}">
                <a16:creationId xmlns:a16="http://schemas.microsoft.com/office/drawing/2014/main" id="{130EB2B9-E751-8241-99FD-28B06D43604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570547" y="5033826"/>
            <a:ext cx="3693972" cy="575290"/>
          </a:xfrm>
          <a:prstGeom prst="rect">
            <a:avLst/>
          </a:prstGeom>
        </p:spPr>
      </p:pic>
    </p:spTree>
    <p:custDataLst>
      <p:tags r:id="rId1"/>
    </p:custDataLst>
    <p:extLst>
      <p:ext uri="{BB962C8B-B14F-4D97-AF65-F5344CB8AC3E}">
        <p14:creationId xmlns:p14="http://schemas.microsoft.com/office/powerpoint/2010/main" val="286801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 val="OLD"/>
</p:tagLst>
</file>

<file path=ppt/tags/tag10.xml><?xml version="1.0" encoding="utf-8"?>
<p:tagLst xmlns:a="http://schemas.openxmlformats.org/drawingml/2006/main" xmlns:r="http://schemas.openxmlformats.org/officeDocument/2006/relationships" xmlns:p="http://schemas.openxmlformats.org/presentationml/2006/main">
  <p:tag name="TIMING" val="|12.3|3.7|6.5|8.2"/>
</p:tagLst>
</file>

<file path=ppt/tags/tag11.xml><?xml version="1.0" encoding="utf-8"?>
<p:tagLst xmlns:a="http://schemas.openxmlformats.org/drawingml/2006/main" xmlns:r="http://schemas.openxmlformats.org/officeDocument/2006/relationships" xmlns:p="http://schemas.openxmlformats.org/presentationml/2006/main">
  <p:tag name="TIMING" val="|5.9|18.4"/>
</p:tagLst>
</file>

<file path=ppt/tags/tag12.xml><?xml version="1.0" encoding="utf-8"?>
<p:tagLst xmlns:a="http://schemas.openxmlformats.org/drawingml/2006/main" xmlns:r="http://schemas.openxmlformats.org/officeDocument/2006/relationships" xmlns:p="http://schemas.openxmlformats.org/presentationml/2006/main">
  <p:tag name="TIMING" val="|12.9"/>
</p:tagLst>
</file>

<file path=ppt/tags/tag13.xml><?xml version="1.0" encoding="utf-8"?>
<p:tagLst xmlns:a="http://schemas.openxmlformats.org/drawingml/2006/main" xmlns:r="http://schemas.openxmlformats.org/officeDocument/2006/relationships" xmlns:p="http://schemas.openxmlformats.org/presentationml/2006/main">
  <p:tag name="TIMING" val="|9.2"/>
</p:tagLst>
</file>

<file path=ppt/tags/tag14.xml><?xml version="1.0" encoding="utf-8"?>
<p:tagLst xmlns:a="http://schemas.openxmlformats.org/drawingml/2006/main" xmlns:r="http://schemas.openxmlformats.org/officeDocument/2006/relationships" xmlns:p="http://schemas.openxmlformats.org/presentationml/2006/main">
  <p:tag name="TIMING" val="|18.5|6.9"/>
</p:tagLst>
</file>

<file path=ppt/tags/tag15.xml><?xml version="1.0" encoding="utf-8"?>
<p:tagLst xmlns:a="http://schemas.openxmlformats.org/drawingml/2006/main" xmlns:r="http://schemas.openxmlformats.org/officeDocument/2006/relationships" xmlns:p="http://schemas.openxmlformats.org/presentationml/2006/main">
  <p:tag name="TIMING" val="|21.4"/>
</p:tagLst>
</file>

<file path=ppt/tags/tag16.xml><?xml version="1.0" encoding="utf-8"?>
<p:tagLst xmlns:a="http://schemas.openxmlformats.org/drawingml/2006/main" xmlns:r="http://schemas.openxmlformats.org/officeDocument/2006/relationships" xmlns:p="http://schemas.openxmlformats.org/presentationml/2006/main">
  <p:tag name="TIMING" val="|33.8"/>
</p:tagLst>
</file>

<file path=ppt/tags/tag17.xml><?xml version="1.0" encoding="utf-8"?>
<p:tagLst xmlns:a="http://schemas.openxmlformats.org/drawingml/2006/main" xmlns:r="http://schemas.openxmlformats.org/officeDocument/2006/relationships" xmlns:p="http://schemas.openxmlformats.org/presentationml/2006/main">
  <p:tag name="TIMING" val="|11.3|21.6|5.6"/>
</p:tagLst>
</file>

<file path=ppt/tags/tag2.xml><?xml version="1.0" encoding="utf-8"?>
<p:tagLst xmlns:a="http://schemas.openxmlformats.org/drawingml/2006/main" xmlns:r="http://schemas.openxmlformats.org/officeDocument/2006/relationships" xmlns:p="http://schemas.openxmlformats.org/presentationml/2006/main">
  <p:tag name="SHAPE" val="OLD"/>
</p:tagLst>
</file>

<file path=ppt/tags/tag3.xml><?xml version="1.0" encoding="utf-8"?>
<p:tagLst xmlns:a="http://schemas.openxmlformats.org/drawingml/2006/main" xmlns:r="http://schemas.openxmlformats.org/officeDocument/2006/relationships" xmlns:p="http://schemas.openxmlformats.org/presentationml/2006/main">
  <p:tag name="SHAPE" val="OLD"/>
</p:tagLst>
</file>

<file path=ppt/tags/tag4.xml><?xml version="1.0" encoding="utf-8"?>
<p:tagLst xmlns:a="http://schemas.openxmlformats.org/drawingml/2006/main" xmlns:r="http://schemas.openxmlformats.org/officeDocument/2006/relationships" xmlns:p="http://schemas.openxmlformats.org/presentationml/2006/main">
  <p:tag name="SHAPE" val="OLD"/>
</p:tagLst>
</file>

<file path=ppt/tags/tag5.xml><?xml version="1.0" encoding="utf-8"?>
<p:tagLst xmlns:a="http://schemas.openxmlformats.org/drawingml/2006/main" xmlns:r="http://schemas.openxmlformats.org/officeDocument/2006/relationships" xmlns:p="http://schemas.openxmlformats.org/presentationml/2006/main">
  <p:tag name="SHAPE" val="OLD"/>
</p:tagLst>
</file>

<file path=ppt/tags/tag6.xml><?xml version="1.0" encoding="utf-8"?>
<p:tagLst xmlns:a="http://schemas.openxmlformats.org/drawingml/2006/main" xmlns:r="http://schemas.openxmlformats.org/officeDocument/2006/relationships" xmlns:p="http://schemas.openxmlformats.org/presentationml/2006/main">
  <p:tag name="SHAPE" val="OLD"/>
</p:tagLst>
</file>

<file path=ppt/tags/tag7.xml><?xml version="1.0" encoding="utf-8"?>
<p:tagLst xmlns:a="http://schemas.openxmlformats.org/drawingml/2006/main" xmlns:r="http://schemas.openxmlformats.org/officeDocument/2006/relationships" xmlns:p="http://schemas.openxmlformats.org/presentationml/2006/main">
  <p:tag name="SHAPE" val="OLD"/>
</p:tagLst>
</file>

<file path=ppt/tags/tag8.xml><?xml version="1.0" encoding="utf-8"?>
<p:tagLst xmlns:a="http://schemas.openxmlformats.org/drawingml/2006/main" xmlns:r="http://schemas.openxmlformats.org/officeDocument/2006/relationships" xmlns:p="http://schemas.openxmlformats.org/presentationml/2006/main">
  <p:tag name="SHAPE" val="OLD"/>
</p:tagLst>
</file>

<file path=ppt/tags/tag9.xml><?xml version="1.0" encoding="utf-8"?>
<p:tagLst xmlns:a="http://schemas.openxmlformats.org/drawingml/2006/main" xmlns:r="http://schemas.openxmlformats.org/officeDocument/2006/relationships" xmlns:p="http://schemas.openxmlformats.org/presentationml/2006/main">
  <p:tag name="TIMING" val="|3.7|7.2|6.6|4.9|3.2|10.4|7.8"/>
</p:tagLst>
</file>

<file path=ppt/theme/theme1.xml><?xml version="1.0" encoding="utf-8"?>
<a:theme xmlns:a="http://schemas.openxmlformats.org/drawingml/2006/main" name="Porta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dic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dic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dic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dic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raporta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13336</TotalTime>
  <Words>1349</Words>
  <Application>Microsoft Office PowerPoint</Application>
  <PresentationFormat>Panorámica</PresentationFormat>
  <Paragraphs>135</Paragraphs>
  <Slides>15</Slides>
  <Notes>15</Notes>
  <HiddenSlides>0</HiddenSlides>
  <MMClips>1</MMClips>
  <ScaleCrop>false</ScaleCrop>
  <HeadingPairs>
    <vt:vector size="6" baseType="variant">
      <vt:variant>
        <vt:lpstr>Fuentes usadas</vt:lpstr>
      </vt:variant>
      <vt:variant>
        <vt:i4>7</vt:i4>
      </vt:variant>
      <vt:variant>
        <vt:lpstr>Tema</vt:lpstr>
      </vt:variant>
      <vt:variant>
        <vt:i4>6</vt:i4>
      </vt:variant>
      <vt:variant>
        <vt:lpstr>Títulos de diapositiva</vt:lpstr>
      </vt:variant>
      <vt:variant>
        <vt:i4>15</vt:i4>
      </vt:variant>
    </vt:vector>
  </HeadingPairs>
  <TitlesOfParts>
    <vt:vector size="28" baseType="lpstr">
      <vt:lpstr>Arial</vt:lpstr>
      <vt:lpstr>Calibri</vt:lpstr>
      <vt:lpstr>Calibri Light</vt:lpstr>
      <vt:lpstr>Cambria Math</vt:lpstr>
      <vt:lpstr>Helvetica</vt:lpstr>
      <vt:lpstr>Helvetica Light</vt:lpstr>
      <vt:lpstr>Helvetica Light Oblique</vt:lpstr>
      <vt:lpstr>Portada</vt:lpstr>
      <vt:lpstr>Indice 1</vt:lpstr>
      <vt:lpstr>Indice 2</vt:lpstr>
      <vt:lpstr>Indice 3</vt:lpstr>
      <vt:lpstr>Indice 4</vt:lpstr>
      <vt:lpstr>Contraportada</vt:lpstr>
      <vt:lpstr>ACOUSTIC FIELD PREDICTION DURING THE LAUNCH OF ROCKETS. </vt:lpstr>
      <vt:lpstr>Introducción</vt:lpstr>
      <vt:lpstr>Introducción</vt:lpstr>
      <vt:lpstr>Introducción</vt:lpstr>
      <vt:lpstr>Método de fuentes distribuidas (DSM)</vt:lpstr>
      <vt:lpstr>Método de fuentes distribuidas (DSM)</vt:lpstr>
      <vt:lpstr>Método de fuentes distribuidas (DSM)</vt:lpstr>
      <vt:lpstr>Método de fuentes distribuidas (DSM)</vt:lpstr>
      <vt:lpstr>Método de fuentes distribuidas (DSM)</vt:lpstr>
      <vt:lpstr>Método de fuentes distribuidas (DSM)</vt:lpstr>
      <vt:lpstr>Método de fuentes distribuidas (DSM)</vt:lpstr>
      <vt:lpstr>Resultados</vt:lpstr>
      <vt:lpstr>Resultados</vt:lpstr>
      <vt:lpstr>Resultados</vt:lpstr>
      <vt:lpstr>ACOUSTIC FIELD PREDICTION DURING THE LAUNCH OF ROCKETS.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MANUEL REQUENA PLENS</dc:creator>
  <cp:lastModifiedBy>José Manuel Requena Plens</cp:lastModifiedBy>
  <cp:revision>180</cp:revision>
  <cp:lastPrinted>2018-10-12T15:11:52Z</cp:lastPrinted>
  <dcterms:created xsi:type="dcterms:W3CDTF">2018-10-12T13:11:51Z</dcterms:created>
  <dcterms:modified xsi:type="dcterms:W3CDTF">2023-06-02T08:20:44Z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2934d72-6607-4618-be93-628e204d1dcb_Enabled">
    <vt:lpwstr>true</vt:lpwstr>
  </property>
  <property fmtid="{D5CDD505-2E9C-101B-9397-08002B2CF9AE}" pid="3" name="MSIP_Label_02934d72-6607-4618-be93-628e204d1dcb_SetDate">
    <vt:lpwstr>2023-06-02T08:20:08Z</vt:lpwstr>
  </property>
  <property fmtid="{D5CDD505-2E9C-101B-9397-08002B2CF9AE}" pid="4" name="MSIP_Label_02934d72-6607-4618-be93-628e204d1dcb_Method">
    <vt:lpwstr>Standard</vt:lpwstr>
  </property>
  <property fmtid="{D5CDD505-2E9C-101B-9397-08002B2CF9AE}" pid="5" name="MSIP_Label_02934d72-6607-4618-be93-628e204d1dcb_Name">
    <vt:lpwstr>USO INTERNO</vt:lpwstr>
  </property>
  <property fmtid="{D5CDD505-2E9C-101B-9397-08002B2CF9AE}" pid="6" name="MSIP_Label_02934d72-6607-4618-be93-628e204d1dcb_SiteId">
    <vt:lpwstr>62aa5f2b-2665-4315-a4cd-f17cdc3c8058</vt:lpwstr>
  </property>
  <property fmtid="{D5CDD505-2E9C-101B-9397-08002B2CF9AE}" pid="7" name="MSIP_Label_02934d72-6607-4618-be93-628e204d1dcb_ActionId">
    <vt:lpwstr>6dff463f-df69-43ca-a5bf-14df690f108d</vt:lpwstr>
  </property>
  <property fmtid="{D5CDD505-2E9C-101B-9397-08002B2CF9AE}" pid="8" name="MSIP_Label_02934d72-6607-4618-be93-628e204d1dcb_ContentBits">
    <vt:lpwstr>0</vt:lpwstr>
  </property>
</Properties>
</file>